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5"/>
  </p:notes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Source Serif Pro Bold" charset="1" panose="02040803050405020204"/>
      <p:regular r:id="rId18"/>
    </p:embeddedFont>
    <p:embeddedFont>
      <p:font typeface="Source Sans Pro" charset="1" panose="020B0503030403020204"/>
      <p:regular r:id="rId19"/>
    </p:embeddedFont>
    <p:embeddedFont>
      <p:font typeface="Source Sans Pro Bold" charset="1" panose="020B0703030403020204"/>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notesMasters/notesMaster1.xml" Type="http://schemas.openxmlformats.org/officeDocument/2006/relationships/notesMaster"/><Relationship Id="rId16" Target="theme/theme2.xml" Type="http://schemas.openxmlformats.org/officeDocument/2006/relationships/theme"/><Relationship Id="rId17" Target="notesSlides/notesSlide1.xml" Type="http://schemas.openxmlformats.org/officeDocument/2006/relationships/note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notesSlides/notesSlide2.xml" Type="http://schemas.openxmlformats.org/officeDocument/2006/relationships/notesSlide"/><Relationship Id="rId22" Target="notesSlides/notesSlide3.xml" Type="http://schemas.openxmlformats.org/officeDocument/2006/relationships/notesSlide"/><Relationship Id="rId23" Target="notesSlides/notesSlide4.xml" Type="http://schemas.openxmlformats.org/officeDocument/2006/relationships/notesSlide"/><Relationship Id="rId24" Target="notesSlides/notesSlide5.xml" Type="http://schemas.openxmlformats.org/officeDocument/2006/relationships/notesSlide"/><Relationship Id="rId25" Target="notesSlides/notesSlide6.xml" Type="http://schemas.openxmlformats.org/officeDocument/2006/relationships/notesSlide"/><Relationship Id="rId26" Target="notesSlides/notesSlide7.xml" Type="http://schemas.openxmlformats.org/officeDocument/2006/relationships/notesSlide"/><Relationship Id="rId27" Target="notesSlides/notesSlide8.xml" Type="http://schemas.openxmlformats.org/officeDocument/2006/relationships/notesSlide"/><Relationship Id="rId28" Target="notesSlides/notesSlide9.xml" Type="http://schemas.openxmlformats.org/officeDocument/2006/relationships/note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https://gamma.app/?utm_source=made-with-gamma" TargetMode="External" Type="http://schemas.openxmlformats.org/officeDocument/2006/relationships/hyperlink"/><Relationship Id="rId6"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png" Type="http://schemas.openxmlformats.org/officeDocument/2006/relationships/image"/><Relationship Id="rId2" Target="../notesSlides/notesSlide2.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https://gamma.app/?utm_source=made-with-gamma" TargetMode="External" Type="http://schemas.openxmlformats.org/officeDocument/2006/relationships/hyperlink"/><Relationship Id="rId6" Target="../media/image4.png" Type="http://schemas.openxmlformats.org/officeDocument/2006/relationships/image"/><Relationship Id="rId7" Target="../media/image5.png" Type="http://schemas.openxmlformats.org/officeDocument/2006/relationships/image"/><Relationship Id="rId8" Target="../media/image6.png" Type="http://schemas.openxmlformats.org/officeDocument/2006/relationships/image"/><Relationship Id="rId9"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https://gamma.app/?utm_source=made-with-gamma" TargetMode="External" Type="http://schemas.openxmlformats.org/officeDocument/2006/relationships/hyperlink"/></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https://gamma.app/?utm_source=made-with-gamma" TargetMode="External" Type="http://schemas.openxmlformats.org/officeDocument/2006/relationships/hyperlink"/><Relationship Id="rId6"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2" Target="../notesSlides/notesSlide5.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https://gamma.app/?utm_source=made-with-gamma" TargetMode="External" Type="http://schemas.openxmlformats.org/officeDocument/2006/relationships/hyperlink"/><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2" Target="../notesSlides/notesSlide6.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https://gamma.app/?utm_source=made-with-gamma" TargetMode="External" Type="http://schemas.openxmlformats.org/officeDocument/2006/relationships/hyperlink"/><Relationship Id="rId6" Target="../media/image16.png" Type="http://schemas.openxmlformats.org/officeDocument/2006/relationships/image"/><Relationship Id="rId7" Target="../media/image17.png" Type="http://schemas.openxmlformats.org/officeDocument/2006/relationships/image"/><Relationship Id="rId8" Target="../media/image18.png" Type="http://schemas.openxmlformats.org/officeDocument/2006/relationships/image"/><Relationship Id="rId9" Target="../media/image1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https://gamma.app/?utm_source=made-with-gamma" TargetMode="External" Type="http://schemas.openxmlformats.org/officeDocument/2006/relationships/hyperlink"/><Relationship Id="rId6" Target="../media/image2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2" Target="../notesSlides/notesSlide8.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https://gamma.app/?utm_source=made-with-gamma" TargetMode="External" Type="http://schemas.openxmlformats.org/officeDocument/2006/relationships/hyperlink"/><Relationship Id="rId6" Target="../media/image22.png" Type="http://schemas.openxmlformats.org/officeDocument/2006/relationships/image"/><Relationship Id="rId7" Target="../media/image23.png" Type="http://schemas.openxmlformats.org/officeDocument/2006/relationships/image"/><Relationship Id="rId8" Target="../media/image24.png" Type="http://schemas.openxmlformats.org/officeDocument/2006/relationships/image"/><Relationship Id="rId9" Target="../media/image2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https://gamma.app/?utm_source=made-with-gamma" TargetMode="External" Type="http://schemas.openxmlformats.org/officeDocument/2006/relationships/hyperlink"/><Relationship Id="rId6" Target="../media/image2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Id5"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6" id="6"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6"/>
            <a:stretch>
              <a:fillRect l="0" t="0" r="0" b="0"/>
            </a:stretch>
          </a:blipFill>
        </p:spPr>
      </p:sp>
      <p:grpSp>
        <p:nvGrpSpPr>
          <p:cNvPr name="Group 7" id="7"/>
          <p:cNvGrpSpPr/>
          <p:nvPr/>
        </p:nvGrpSpPr>
        <p:grpSpPr>
          <a:xfrm rot="0">
            <a:off x="7905155" y="1286321"/>
            <a:ext cx="9335691" cy="1760041"/>
            <a:chOff x="0" y="0"/>
            <a:chExt cx="12447588" cy="2346722"/>
          </a:xfrm>
        </p:grpSpPr>
        <p:sp>
          <p:nvSpPr>
            <p:cNvPr name="Freeform 8" id="8"/>
            <p:cNvSpPr/>
            <p:nvPr/>
          </p:nvSpPr>
          <p:spPr>
            <a:xfrm flipH="false" flipV="false" rot="0">
              <a:off x="0" y="0"/>
              <a:ext cx="12447588" cy="2346722"/>
            </a:xfrm>
            <a:custGeom>
              <a:avLst/>
              <a:gdLst/>
              <a:ahLst/>
              <a:cxnLst/>
              <a:rect r="r" b="b" t="t" l="l"/>
              <a:pathLst>
                <a:path h="2346722" w="12447588">
                  <a:moveTo>
                    <a:pt x="0" y="0"/>
                  </a:moveTo>
                  <a:lnTo>
                    <a:pt x="12447588" y="0"/>
                  </a:lnTo>
                  <a:lnTo>
                    <a:pt x="12447588" y="2346722"/>
                  </a:lnTo>
                  <a:lnTo>
                    <a:pt x="0" y="2346722"/>
                  </a:lnTo>
                  <a:close/>
                </a:path>
              </a:pathLst>
            </a:custGeom>
            <a:solidFill>
              <a:srgbClr val="000000">
                <a:alpha val="0"/>
              </a:srgbClr>
            </a:solidFill>
          </p:spPr>
        </p:sp>
        <p:sp>
          <p:nvSpPr>
            <p:cNvPr name="TextBox 9" id="9"/>
            <p:cNvSpPr txBox="true"/>
            <p:nvPr/>
          </p:nvSpPr>
          <p:spPr>
            <a:xfrm>
              <a:off x="0" y="-19050"/>
              <a:ext cx="12447588" cy="2365772"/>
            </a:xfrm>
            <a:prstGeom prst="rect">
              <a:avLst/>
            </a:prstGeom>
          </p:spPr>
          <p:txBody>
            <a:bodyPr anchor="t" rtlCol="false" tIns="0" lIns="0" bIns="0" rIns="0"/>
            <a:lstStyle/>
            <a:p>
              <a:pPr algn="l">
                <a:lnSpc>
                  <a:spcPts val="6875"/>
                </a:lnSpc>
              </a:pPr>
              <a:r>
                <a:rPr lang="en-US" b="true" sz="5500" spc="-111">
                  <a:solidFill>
                    <a:srgbClr val="000000"/>
                  </a:solidFill>
                  <a:latin typeface="Source Serif Pro Bold"/>
                  <a:ea typeface="Source Serif Pro Bold"/>
                  <a:cs typeface="Source Serif Pro Bold"/>
                  <a:sym typeface="Source Serif Pro Bold"/>
                </a:rPr>
                <a:t>Clothing Store Database Guidebook</a:t>
              </a:r>
            </a:p>
          </p:txBody>
        </p:sp>
      </p:grpSp>
      <p:grpSp>
        <p:nvGrpSpPr>
          <p:cNvPr name="Group 10" id="10"/>
          <p:cNvGrpSpPr/>
          <p:nvPr/>
        </p:nvGrpSpPr>
        <p:grpSpPr>
          <a:xfrm rot="0">
            <a:off x="7905155" y="3495080"/>
            <a:ext cx="9335691" cy="1915120"/>
            <a:chOff x="0" y="0"/>
            <a:chExt cx="12447588" cy="2553493"/>
          </a:xfrm>
        </p:grpSpPr>
        <p:sp>
          <p:nvSpPr>
            <p:cNvPr name="Freeform 11" id="11"/>
            <p:cNvSpPr/>
            <p:nvPr/>
          </p:nvSpPr>
          <p:spPr>
            <a:xfrm flipH="false" flipV="false" rot="0">
              <a:off x="0" y="0"/>
              <a:ext cx="12447588" cy="2553493"/>
            </a:xfrm>
            <a:custGeom>
              <a:avLst/>
              <a:gdLst/>
              <a:ahLst/>
              <a:cxnLst/>
              <a:rect r="r" b="b" t="t" l="l"/>
              <a:pathLst>
                <a:path h="2553493" w="12447588">
                  <a:moveTo>
                    <a:pt x="0" y="0"/>
                  </a:moveTo>
                  <a:lnTo>
                    <a:pt x="12447588" y="0"/>
                  </a:lnTo>
                  <a:lnTo>
                    <a:pt x="12447588" y="2553493"/>
                  </a:lnTo>
                  <a:lnTo>
                    <a:pt x="0" y="2553493"/>
                  </a:lnTo>
                  <a:close/>
                </a:path>
              </a:pathLst>
            </a:custGeom>
            <a:solidFill>
              <a:srgbClr val="000000">
                <a:alpha val="0"/>
              </a:srgbClr>
            </a:solidFill>
          </p:spPr>
        </p:sp>
        <p:sp>
          <p:nvSpPr>
            <p:cNvPr name="TextBox 12" id="12"/>
            <p:cNvSpPr txBox="true"/>
            <p:nvPr/>
          </p:nvSpPr>
          <p:spPr>
            <a:xfrm>
              <a:off x="0" y="-95250"/>
              <a:ext cx="12447588" cy="2648743"/>
            </a:xfrm>
            <a:prstGeom prst="rect">
              <a:avLst/>
            </a:prstGeom>
          </p:spPr>
          <p:txBody>
            <a:bodyPr anchor="t" rtlCol="false" tIns="0" lIns="0" bIns="0" rIns="0"/>
            <a:lstStyle/>
            <a:p>
              <a:pPr algn="l">
                <a:lnSpc>
                  <a:spcPts val="3750"/>
                </a:lnSpc>
              </a:pPr>
              <a:r>
                <a:rPr lang="en-US" sz="2312" spc="-47">
                  <a:solidFill>
                    <a:srgbClr val="272525"/>
                  </a:solidFill>
                  <a:latin typeface="Source Sans Pro"/>
                  <a:ea typeface="Source Sans Pro"/>
                  <a:cs typeface="Source Sans Pro"/>
                  <a:sym typeface="Source Sans Pro"/>
                </a:rPr>
                <a:t>The Clothing Store Database Guidebook provides a structured overview of a database designed to manage various aspects of a clothing retail business. This comprehensive system is optimized for handling customers, products, suppliers, orders, inventory, and categories efficiently.</a:t>
              </a:r>
            </a:p>
          </p:txBody>
        </p:sp>
      </p:grpSp>
      <p:grpSp>
        <p:nvGrpSpPr>
          <p:cNvPr name="Group 13" id="13"/>
          <p:cNvGrpSpPr/>
          <p:nvPr/>
        </p:nvGrpSpPr>
        <p:grpSpPr>
          <a:xfrm rot="0">
            <a:off x="7905155" y="5746700"/>
            <a:ext cx="9335691" cy="2393900"/>
            <a:chOff x="0" y="0"/>
            <a:chExt cx="12447588" cy="3191867"/>
          </a:xfrm>
        </p:grpSpPr>
        <p:sp>
          <p:nvSpPr>
            <p:cNvPr name="Freeform 14" id="14"/>
            <p:cNvSpPr/>
            <p:nvPr/>
          </p:nvSpPr>
          <p:spPr>
            <a:xfrm flipH="false" flipV="false" rot="0">
              <a:off x="0" y="0"/>
              <a:ext cx="12447588" cy="3191867"/>
            </a:xfrm>
            <a:custGeom>
              <a:avLst/>
              <a:gdLst/>
              <a:ahLst/>
              <a:cxnLst/>
              <a:rect r="r" b="b" t="t" l="l"/>
              <a:pathLst>
                <a:path h="3191867" w="12447588">
                  <a:moveTo>
                    <a:pt x="0" y="0"/>
                  </a:moveTo>
                  <a:lnTo>
                    <a:pt x="12447588" y="0"/>
                  </a:lnTo>
                  <a:lnTo>
                    <a:pt x="12447588" y="3191867"/>
                  </a:lnTo>
                  <a:lnTo>
                    <a:pt x="0" y="3191867"/>
                  </a:lnTo>
                  <a:close/>
                </a:path>
              </a:pathLst>
            </a:custGeom>
            <a:solidFill>
              <a:srgbClr val="000000">
                <a:alpha val="0"/>
              </a:srgbClr>
            </a:solidFill>
          </p:spPr>
        </p:sp>
        <p:sp>
          <p:nvSpPr>
            <p:cNvPr name="TextBox 15" id="15"/>
            <p:cNvSpPr txBox="true"/>
            <p:nvPr/>
          </p:nvSpPr>
          <p:spPr>
            <a:xfrm>
              <a:off x="0" y="-95250"/>
              <a:ext cx="12447588" cy="3287117"/>
            </a:xfrm>
            <a:prstGeom prst="rect">
              <a:avLst/>
            </a:prstGeom>
          </p:spPr>
          <p:txBody>
            <a:bodyPr anchor="t" rtlCol="false" tIns="0" lIns="0" bIns="0" rIns="0"/>
            <a:lstStyle/>
            <a:p>
              <a:pPr algn="l">
                <a:lnSpc>
                  <a:spcPts val="3750"/>
                </a:lnSpc>
              </a:pPr>
              <a:r>
                <a:rPr lang="en-US" sz="2312" spc="-47">
                  <a:solidFill>
                    <a:srgbClr val="272525"/>
                  </a:solidFill>
                  <a:latin typeface="Source Sans Pro"/>
                  <a:ea typeface="Source Sans Pro"/>
                  <a:cs typeface="Source Sans Pro"/>
                  <a:sym typeface="Source Sans Pro"/>
                </a:rPr>
                <a:t>Whether you're managing inventory, tracking sales, or analyzing customer behavior, this guide will help you navigate and utilize the database effectively. Created by Manveer Kaur, Data Analyst at St. Clair College, Toronto, this resource is invaluable for database administrators, developers, and business managers.</a:t>
              </a:r>
            </a:p>
          </p:txBody>
        </p:sp>
      </p:grpSp>
      <p:grpSp>
        <p:nvGrpSpPr>
          <p:cNvPr name="Group 16" id="16"/>
          <p:cNvGrpSpPr/>
          <p:nvPr/>
        </p:nvGrpSpPr>
        <p:grpSpPr>
          <a:xfrm rot="0">
            <a:off x="7900392" y="8494662"/>
            <a:ext cx="488156" cy="488156"/>
            <a:chOff x="0" y="0"/>
            <a:chExt cx="650875" cy="650875"/>
          </a:xfrm>
        </p:grpSpPr>
        <p:sp>
          <p:nvSpPr>
            <p:cNvPr name="Freeform 17" id="17"/>
            <p:cNvSpPr/>
            <p:nvPr/>
          </p:nvSpPr>
          <p:spPr>
            <a:xfrm flipH="false" flipV="false" rot="0">
              <a:off x="0" y="0"/>
              <a:ext cx="650875" cy="650875"/>
            </a:xfrm>
            <a:custGeom>
              <a:avLst/>
              <a:gdLst/>
              <a:ahLst/>
              <a:cxnLst/>
              <a:rect r="r" b="b" t="t" l="l"/>
              <a:pathLst>
                <a:path h="650875" w="650875">
                  <a:moveTo>
                    <a:pt x="0" y="325374"/>
                  </a:moveTo>
                  <a:cubicBezTo>
                    <a:pt x="0" y="145669"/>
                    <a:pt x="145669" y="0"/>
                    <a:pt x="325374" y="0"/>
                  </a:cubicBezTo>
                  <a:cubicBezTo>
                    <a:pt x="327279" y="0"/>
                    <a:pt x="329184" y="889"/>
                    <a:pt x="330327" y="2413"/>
                  </a:cubicBezTo>
                  <a:lnTo>
                    <a:pt x="325374" y="6350"/>
                  </a:lnTo>
                  <a:lnTo>
                    <a:pt x="325374" y="0"/>
                  </a:lnTo>
                  <a:lnTo>
                    <a:pt x="325374" y="6350"/>
                  </a:lnTo>
                  <a:lnTo>
                    <a:pt x="325374" y="0"/>
                  </a:lnTo>
                  <a:cubicBezTo>
                    <a:pt x="505206" y="0"/>
                    <a:pt x="650875" y="145669"/>
                    <a:pt x="650875" y="325374"/>
                  </a:cubicBezTo>
                  <a:cubicBezTo>
                    <a:pt x="650875" y="327787"/>
                    <a:pt x="649478" y="329946"/>
                    <a:pt x="647319" y="331089"/>
                  </a:cubicBezTo>
                  <a:lnTo>
                    <a:pt x="644525" y="325374"/>
                  </a:lnTo>
                  <a:lnTo>
                    <a:pt x="650875" y="325374"/>
                  </a:lnTo>
                  <a:cubicBezTo>
                    <a:pt x="650875" y="505079"/>
                    <a:pt x="505206" y="650748"/>
                    <a:pt x="325501" y="650748"/>
                  </a:cubicBezTo>
                  <a:lnTo>
                    <a:pt x="325501" y="644398"/>
                  </a:lnTo>
                  <a:lnTo>
                    <a:pt x="325501" y="638048"/>
                  </a:lnTo>
                  <a:lnTo>
                    <a:pt x="325501" y="644398"/>
                  </a:lnTo>
                  <a:lnTo>
                    <a:pt x="325501" y="650748"/>
                  </a:lnTo>
                  <a:cubicBezTo>
                    <a:pt x="145669" y="650875"/>
                    <a:pt x="0" y="505206"/>
                    <a:pt x="0" y="325374"/>
                  </a:cubicBezTo>
                  <a:lnTo>
                    <a:pt x="6350" y="325374"/>
                  </a:lnTo>
                  <a:lnTo>
                    <a:pt x="0" y="325374"/>
                  </a:lnTo>
                  <a:moveTo>
                    <a:pt x="12700" y="325374"/>
                  </a:moveTo>
                  <a:lnTo>
                    <a:pt x="6350" y="325374"/>
                  </a:lnTo>
                  <a:lnTo>
                    <a:pt x="12700" y="325374"/>
                  </a:lnTo>
                  <a:cubicBezTo>
                    <a:pt x="12700" y="498094"/>
                    <a:pt x="152654" y="638048"/>
                    <a:pt x="325374" y="638048"/>
                  </a:cubicBezTo>
                  <a:cubicBezTo>
                    <a:pt x="328930" y="638048"/>
                    <a:pt x="331724" y="640842"/>
                    <a:pt x="331724" y="644398"/>
                  </a:cubicBezTo>
                  <a:cubicBezTo>
                    <a:pt x="331724" y="647954"/>
                    <a:pt x="328930" y="650748"/>
                    <a:pt x="325374" y="650748"/>
                  </a:cubicBezTo>
                  <a:cubicBezTo>
                    <a:pt x="321818" y="650748"/>
                    <a:pt x="319024" y="647954"/>
                    <a:pt x="319024" y="644398"/>
                  </a:cubicBezTo>
                  <a:cubicBezTo>
                    <a:pt x="319024" y="640842"/>
                    <a:pt x="321818" y="638048"/>
                    <a:pt x="325374" y="638048"/>
                  </a:cubicBezTo>
                  <a:cubicBezTo>
                    <a:pt x="498094" y="638048"/>
                    <a:pt x="638048" y="498094"/>
                    <a:pt x="638048" y="325374"/>
                  </a:cubicBezTo>
                  <a:cubicBezTo>
                    <a:pt x="638048" y="322961"/>
                    <a:pt x="639445" y="320802"/>
                    <a:pt x="641604" y="319659"/>
                  </a:cubicBezTo>
                  <a:lnTo>
                    <a:pt x="644398" y="325374"/>
                  </a:lnTo>
                  <a:lnTo>
                    <a:pt x="638048" y="325374"/>
                  </a:lnTo>
                  <a:cubicBezTo>
                    <a:pt x="638175" y="152654"/>
                    <a:pt x="498221" y="12700"/>
                    <a:pt x="325374" y="12700"/>
                  </a:cubicBezTo>
                  <a:cubicBezTo>
                    <a:pt x="323469" y="12700"/>
                    <a:pt x="321564" y="11811"/>
                    <a:pt x="320421" y="10287"/>
                  </a:cubicBezTo>
                  <a:lnTo>
                    <a:pt x="325374" y="6350"/>
                  </a:lnTo>
                  <a:lnTo>
                    <a:pt x="325374" y="12700"/>
                  </a:lnTo>
                  <a:cubicBezTo>
                    <a:pt x="152654" y="12700"/>
                    <a:pt x="12700" y="152654"/>
                    <a:pt x="12700" y="325374"/>
                  </a:cubicBezTo>
                  <a:close/>
                </a:path>
              </a:pathLst>
            </a:custGeom>
            <a:solidFill>
              <a:srgbClr val="FFFFFF"/>
            </a:solidFill>
          </p:spPr>
        </p:sp>
      </p:grpSp>
      <p:grpSp>
        <p:nvGrpSpPr>
          <p:cNvPr name="Group 18" id="18"/>
          <p:cNvGrpSpPr/>
          <p:nvPr/>
        </p:nvGrpSpPr>
        <p:grpSpPr>
          <a:xfrm rot="0">
            <a:off x="8533359" y="8477101"/>
            <a:ext cx="2556868" cy="523578"/>
            <a:chOff x="0" y="0"/>
            <a:chExt cx="3409157" cy="698103"/>
          </a:xfrm>
        </p:grpSpPr>
        <p:sp>
          <p:nvSpPr>
            <p:cNvPr name="Freeform 19" id="19"/>
            <p:cNvSpPr/>
            <p:nvPr/>
          </p:nvSpPr>
          <p:spPr>
            <a:xfrm flipH="false" flipV="false" rot="0">
              <a:off x="0" y="0"/>
              <a:ext cx="3409157" cy="698103"/>
            </a:xfrm>
            <a:custGeom>
              <a:avLst/>
              <a:gdLst/>
              <a:ahLst/>
              <a:cxnLst/>
              <a:rect r="r" b="b" t="t" l="l"/>
              <a:pathLst>
                <a:path h="698103" w="3409157">
                  <a:moveTo>
                    <a:pt x="0" y="0"/>
                  </a:moveTo>
                  <a:lnTo>
                    <a:pt x="3409157" y="0"/>
                  </a:lnTo>
                  <a:lnTo>
                    <a:pt x="3409157" y="698103"/>
                  </a:lnTo>
                  <a:lnTo>
                    <a:pt x="0" y="698103"/>
                  </a:lnTo>
                  <a:close/>
                </a:path>
              </a:pathLst>
            </a:custGeom>
            <a:solidFill>
              <a:srgbClr val="000000">
                <a:alpha val="0"/>
              </a:srgbClr>
            </a:solidFill>
          </p:spPr>
        </p:sp>
        <p:sp>
          <p:nvSpPr>
            <p:cNvPr name="TextBox 20" id="20"/>
            <p:cNvSpPr txBox="true"/>
            <p:nvPr/>
          </p:nvSpPr>
          <p:spPr>
            <a:xfrm>
              <a:off x="0" y="-47625"/>
              <a:ext cx="3409157" cy="745728"/>
            </a:xfrm>
            <a:prstGeom prst="rect">
              <a:avLst/>
            </a:prstGeom>
          </p:spPr>
          <p:txBody>
            <a:bodyPr anchor="t" rtlCol="false" tIns="0" lIns="0" bIns="0" rIns="0"/>
            <a:lstStyle/>
            <a:p>
              <a:pPr algn="l">
                <a:lnSpc>
                  <a:spcPts val="4062"/>
                </a:lnSpc>
              </a:pPr>
              <a:r>
                <a:rPr lang="en-US" b="true" sz="2937" spc="-47">
                  <a:solidFill>
                    <a:srgbClr val="272525"/>
                  </a:solidFill>
                  <a:latin typeface="Source Sans Pro Bold"/>
                  <a:ea typeface="Source Sans Pro Bold"/>
                  <a:cs typeface="Source Sans Pro Bold"/>
                  <a:sym typeface="Source Sans Pro Bold"/>
                </a:rPr>
                <a:t>by manveer kaur</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Id5"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grpSp>
        <p:nvGrpSpPr>
          <p:cNvPr name="Group 6" id="6"/>
          <p:cNvGrpSpPr/>
          <p:nvPr/>
        </p:nvGrpSpPr>
        <p:grpSpPr>
          <a:xfrm rot="0">
            <a:off x="1015305" y="1028105"/>
            <a:ext cx="8595718" cy="853082"/>
            <a:chOff x="0" y="0"/>
            <a:chExt cx="11460957" cy="1137443"/>
          </a:xfrm>
        </p:grpSpPr>
        <p:sp>
          <p:nvSpPr>
            <p:cNvPr name="Freeform 7" id="7"/>
            <p:cNvSpPr/>
            <p:nvPr/>
          </p:nvSpPr>
          <p:spPr>
            <a:xfrm flipH="false" flipV="false" rot="0">
              <a:off x="0" y="0"/>
              <a:ext cx="11460957" cy="1137443"/>
            </a:xfrm>
            <a:custGeom>
              <a:avLst/>
              <a:gdLst/>
              <a:ahLst/>
              <a:cxnLst/>
              <a:rect r="r" b="b" t="t" l="l"/>
              <a:pathLst>
                <a:path h="1137443" w="11460957">
                  <a:moveTo>
                    <a:pt x="0" y="0"/>
                  </a:moveTo>
                  <a:lnTo>
                    <a:pt x="11460957" y="0"/>
                  </a:lnTo>
                  <a:lnTo>
                    <a:pt x="11460957" y="1137443"/>
                  </a:lnTo>
                  <a:lnTo>
                    <a:pt x="0" y="1137443"/>
                  </a:lnTo>
                  <a:close/>
                </a:path>
              </a:pathLst>
            </a:custGeom>
            <a:solidFill>
              <a:srgbClr val="000000">
                <a:alpha val="0"/>
              </a:srgbClr>
            </a:solidFill>
          </p:spPr>
        </p:sp>
        <p:sp>
          <p:nvSpPr>
            <p:cNvPr name="TextBox 8" id="8"/>
            <p:cNvSpPr txBox="true"/>
            <p:nvPr/>
          </p:nvSpPr>
          <p:spPr>
            <a:xfrm>
              <a:off x="0" y="-28575"/>
              <a:ext cx="11460957" cy="1166018"/>
            </a:xfrm>
            <a:prstGeom prst="rect">
              <a:avLst/>
            </a:prstGeom>
          </p:spPr>
          <p:txBody>
            <a:bodyPr anchor="t" rtlCol="false" tIns="0" lIns="0" bIns="0" rIns="0"/>
            <a:lstStyle/>
            <a:p>
              <a:pPr algn="l">
                <a:lnSpc>
                  <a:spcPts val="6687"/>
                </a:lnSpc>
              </a:pPr>
              <a:r>
                <a:rPr lang="en-US" b="true" sz="5312" spc="-107">
                  <a:solidFill>
                    <a:srgbClr val="000000"/>
                  </a:solidFill>
                  <a:latin typeface="Source Serif Pro Bold"/>
                  <a:ea typeface="Source Serif Pro Bold"/>
                  <a:cs typeface="Source Serif Pro Bold"/>
                  <a:sym typeface="Source Serif Pro Bold"/>
                </a:rPr>
                <a:t>Database Structure Overview</a:t>
              </a:r>
            </a:p>
          </p:txBody>
        </p:sp>
      </p:grpSp>
      <p:sp>
        <p:nvSpPr>
          <p:cNvPr name="Freeform 9" id="9" descr="preencoded.png"/>
          <p:cNvSpPr/>
          <p:nvPr/>
        </p:nvSpPr>
        <p:spPr>
          <a:xfrm flipH="false" flipV="false" rot="0">
            <a:off x="3738414" y="2461320"/>
            <a:ext cx="2682329" cy="1644700"/>
          </a:xfrm>
          <a:custGeom>
            <a:avLst/>
            <a:gdLst/>
            <a:ahLst/>
            <a:cxnLst/>
            <a:rect r="r" b="b" t="t" l="l"/>
            <a:pathLst>
              <a:path h="1644700" w="2682329">
                <a:moveTo>
                  <a:pt x="0" y="0"/>
                </a:moveTo>
                <a:lnTo>
                  <a:pt x="2682328" y="0"/>
                </a:lnTo>
                <a:lnTo>
                  <a:pt x="2682328" y="1644700"/>
                </a:lnTo>
                <a:lnTo>
                  <a:pt x="0" y="1644700"/>
                </a:lnTo>
                <a:lnTo>
                  <a:pt x="0" y="0"/>
                </a:lnTo>
                <a:close/>
              </a:path>
            </a:pathLst>
          </a:custGeom>
          <a:blipFill>
            <a:blip r:embed="rId6"/>
            <a:stretch>
              <a:fillRect l="0" t="-25" r="0" b="-25"/>
            </a:stretch>
          </a:blipFill>
        </p:spPr>
      </p:sp>
      <p:sp>
        <p:nvSpPr>
          <p:cNvPr name="Freeform 10" id="10" descr="preencoded.png"/>
          <p:cNvSpPr/>
          <p:nvPr/>
        </p:nvSpPr>
        <p:spPr>
          <a:xfrm flipH="false" flipV="false" rot="0">
            <a:off x="4875610" y="3231802"/>
            <a:ext cx="407938" cy="509885"/>
          </a:xfrm>
          <a:custGeom>
            <a:avLst/>
            <a:gdLst/>
            <a:ahLst/>
            <a:cxnLst/>
            <a:rect r="r" b="b" t="t" l="l"/>
            <a:pathLst>
              <a:path h="509885" w="407938">
                <a:moveTo>
                  <a:pt x="0" y="0"/>
                </a:moveTo>
                <a:lnTo>
                  <a:pt x="407938" y="0"/>
                </a:lnTo>
                <a:lnTo>
                  <a:pt x="407938" y="509886"/>
                </a:lnTo>
                <a:lnTo>
                  <a:pt x="0" y="509886"/>
                </a:lnTo>
                <a:lnTo>
                  <a:pt x="0" y="0"/>
                </a:lnTo>
                <a:close/>
              </a:path>
            </a:pathLst>
          </a:custGeom>
          <a:blipFill>
            <a:blip r:embed="rId7"/>
            <a:stretch>
              <a:fillRect l="0" t="-236" r="0" b="-236"/>
            </a:stretch>
          </a:blipFill>
        </p:spPr>
      </p:sp>
      <p:grpSp>
        <p:nvGrpSpPr>
          <p:cNvPr name="Group 11" id="11"/>
          <p:cNvGrpSpPr/>
          <p:nvPr/>
        </p:nvGrpSpPr>
        <p:grpSpPr>
          <a:xfrm rot="0">
            <a:off x="6710809" y="2751385"/>
            <a:ext cx="3412777" cy="426541"/>
            <a:chOff x="0" y="0"/>
            <a:chExt cx="4550370" cy="568722"/>
          </a:xfrm>
        </p:grpSpPr>
        <p:sp>
          <p:nvSpPr>
            <p:cNvPr name="Freeform 12" id="12"/>
            <p:cNvSpPr/>
            <p:nvPr/>
          </p:nvSpPr>
          <p:spPr>
            <a:xfrm flipH="false" flipV="false" rot="0">
              <a:off x="0" y="0"/>
              <a:ext cx="4550370" cy="568722"/>
            </a:xfrm>
            <a:custGeom>
              <a:avLst/>
              <a:gdLst/>
              <a:ahLst/>
              <a:cxnLst/>
              <a:rect r="r" b="b" t="t" l="l"/>
              <a:pathLst>
                <a:path h="568722" w="4550370">
                  <a:moveTo>
                    <a:pt x="0" y="0"/>
                  </a:moveTo>
                  <a:lnTo>
                    <a:pt x="4550370" y="0"/>
                  </a:lnTo>
                  <a:lnTo>
                    <a:pt x="4550370" y="568722"/>
                  </a:lnTo>
                  <a:lnTo>
                    <a:pt x="0" y="568722"/>
                  </a:lnTo>
                  <a:close/>
                </a:path>
              </a:pathLst>
            </a:custGeom>
            <a:solidFill>
              <a:srgbClr val="000000">
                <a:alpha val="0"/>
              </a:srgbClr>
            </a:solidFill>
          </p:spPr>
        </p:sp>
        <p:sp>
          <p:nvSpPr>
            <p:cNvPr name="TextBox 13" id="13"/>
            <p:cNvSpPr txBox="true"/>
            <p:nvPr/>
          </p:nvSpPr>
          <p:spPr>
            <a:xfrm>
              <a:off x="0" y="-19050"/>
              <a:ext cx="4550370" cy="587772"/>
            </a:xfrm>
            <a:prstGeom prst="rect">
              <a:avLst/>
            </a:prstGeom>
          </p:spPr>
          <p:txBody>
            <a:bodyPr anchor="t" rtlCol="false" tIns="0" lIns="0" bIns="0" rIns="0"/>
            <a:lstStyle/>
            <a:p>
              <a:pPr algn="l">
                <a:lnSpc>
                  <a:spcPts val="3312"/>
                </a:lnSpc>
              </a:pPr>
              <a:r>
                <a:rPr lang="en-US" b="true" sz="2625" spc="-53">
                  <a:solidFill>
                    <a:srgbClr val="272525"/>
                  </a:solidFill>
                  <a:latin typeface="Source Serif Pro Bold"/>
                  <a:ea typeface="Source Serif Pro Bold"/>
                  <a:cs typeface="Source Serif Pro Bold"/>
                  <a:sym typeface="Source Serif Pro Bold"/>
                </a:rPr>
                <a:t>Complete System</a:t>
              </a:r>
            </a:p>
          </p:txBody>
        </p:sp>
      </p:grpSp>
      <p:grpSp>
        <p:nvGrpSpPr>
          <p:cNvPr name="Group 14" id="14"/>
          <p:cNvGrpSpPr/>
          <p:nvPr/>
        </p:nvGrpSpPr>
        <p:grpSpPr>
          <a:xfrm rot="0">
            <a:off x="6710809" y="3351907"/>
            <a:ext cx="3443288" cy="464046"/>
            <a:chOff x="0" y="0"/>
            <a:chExt cx="4591050" cy="618728"/>
          </a:xfrm>
        </p:grpSpPr>
        <p:sp>
          <p:nvSpPr>
            <p:cNvPr name="Freeform 15" id="15"/>
            <p:cNvSpPr/>
            <p:nvPr/>
          </p:nvSpPr>
          <p:spPr>
            <a:xfrm flipH="false" flipV="false" rot="0">
              <a:off x="0" y="0"/>
              <a:ext cx="4591050" cy="618728"/>
            </a:xfrm>
            <a:custGeom>
              <a:avLst/>
              <a:gdLst/>
              <a:ahLst/>
              <a:cxnLst/>
              <a:rect r="r" b="b" t="t" l="l"/>
              <a:pathLst>
                <a:path h="618728" w="4591050">
                  <a:moveTo>
                    <a:pt x="0" y="0"/>
                  </a:moveTo>
                  <a:lnTo>
                    <a:pt x="4591050" y="0"/>
                  </a:lnTo>
                  <a:lnTo>
                    <a:pt x="4591050" y="618728"/>
                  </a:lnTo>
                  <a:lnTo>
                    <a:pt x="0" y="618728"/>
                  </a:lnTo>
                  <a:close/>
                </a:path>
              </a:pathLst>
            </a:custGeom>
            <a:solidFill>
              <a:srgbClr val="000000">
                <a:alpha val="0"/>
              </a:srgbClr>
            </a:solidFill>
          </p:spPr>
        </p:sp>
        <p:sp>
          <p:nvSpPr>
            <p:cNvPr name="TextBox 16" id="16"/>
            <p:cNvSpPr txBox="true"/>
            <p:nvPr/>
          </p:nvSpPr>
          <p:spPr>
            <a:xfrm>
              <a:off x="0" y="-85725"/>
              <a:ext cx="4591050" cy="704453"/>
            </a:xfrm>
            <a:prstGeom prst="rect">
              <a:avLst/>
            </a:prstGeom>
          </p:spPr>
          <p:txBody>
            <a:bodyPr anchor="t" rtlCol="false" tIns="0" lIns="0" bIns="0" rIns="0"/>
            <a:lstStyle/>
            <a:p>
              <a:pPr algn="l">
                <a:lnSpc>
                  <a:spcPts val="3624"/>
                </a:lnSpc>
              </a:pPr>
              <a:r>
                <a:rPr lang="en-US" sz="2249" spc="-46">
                  <a:solidFill>
                    <a:srgbClr val="272525"/>
                  </a:solidFill>
                  <a:latin typeface="Source Sans Pro"/>
                  <a:ea typeface="Source Sans Pro"/>
                  <a:cs typeface="Source Sans Pro"/>
                  <a:sym typeface="Source Sans Pro"/>
                </a:rPr>
                <a:t>Integrated retail management</a:t>
              </a:r>
            </a:p>
          </p:txBody>
        </p:sp>
      </p:grpSp>
      <p:grpSp>
        <p:nvGrpSpPr>
          <p:cNvPr name="Group 17" id="17"/>
          <p:cNvGrpSpPr/>
          <p:nvPr/>
        </p:nvGrpSpPr>
        <p:grpSpPr>
          <a:xfrm rot="0">
            <a:off x="6493222" y="4123135"/>
            <a:ext cx="10706992" cy="19050"/>
            <a:chOff x="0" y="0"/>
            <a:chExt cx="14275990" cy="25400"/>
          </a:xfrm>
        </p:grpSpPr>
        <p:sp>
          <p:nvSpPr>
            <p:cNvPr name="Freeform 18" id="18"/>
            <p:cNvSpPr/>
            <p:nvPr/>
          </p:nvSpPr>
          <p:spPr>
            <a:xfrm flipH="false" flipV="false" rot="0">
              <a:off x="0" y="0"/>
              <a:ext cx="14275943" cy="25400"/>
            </a:xfrm>
            <a:custGeom>
              <a:avLst/>
              <a:gdLst/>
              <a:ahLst/>
              <a:cxnLst/>
              <a:rect r="r" b="b" t="t" l="l"/>
              <a:pathLst>
                <a:path h="25400" w="14275943">
                  <a:moveTo>
                    <a:pt x="0" y="12700"/>
                  </a:moveTo>
                  <a:cubicBezTo>
                    <a:pt x="0" y="5715"/>
                    <a:pt x="5715" y="0"/>
                    <a:pt x="12700" y="0"/>
                  </a:cubicBezTo>
                  <a:lnTo>
                    <a:pt x="14263243" y="0"/>
                  </a:lnTo>
                  <a:cubicBezTo>
                    <a:pt x="14270228" y="0"/>
                    <a:pt x="14275943" y="5715"/>
                    <a:pt x="14275943" y="12700"/>
                  </a:cubicBezTo>
                  <a:cubicBezTo>
                    <a:pt x="14275943" y="19685"/>
                    <a:pt x="14270228" y="25400"/>
                    <a:pt x="14263243" y="25400"/>
                  </a:cubicBezTo>
                  <a:lnTo>
                    <a:pt x="12700" y="25400"/>
                  </a:lnTo>
                  <a:cubicBezTo>
                    <a:pt x="5715" y="25400"/>
                    <a:pt x="0" y="19685"/>
                    <a:pt x="0" y="12700"/>
                  </a:cubicBezTo>
                  <a:close/>
                </a:path>
              </a:pathLst>
            </a:custGeom>
            <a:solidFill>
              <a:srgbClr val="D6BADD"/>
            </a:solidFill>
          </p:spPr>
        </p:sp>
      </p:grpSp>
      <p:sp>
        <p:nvSpPr>
          <p:cNvPr name="Freeform 19" id="19" descr="preencoded.png"/>
          <p:cNvSpPr/>
          <p:nvPr/>
        </p:nvSpPr>
        <p:spPr>
          <a:xfrm flipH="false" flipV="false" rot="0">
            <a:off x="2397175" y="4178499"/>
            <a:ext cx="5364808" cy="1644700"/>
          </a:xfrm>
          <a:custGeom>
            <a:avLst/>
            <a:gdLst/>
            <a:ahLst/>
            <a:cxnLst/>
            <a:rect r="r" b="b" t="t" l="l"/>
            <a:pathLst>
              <a:path h="1644700" w="5364808">
                <a:moveTo>
                  <a:pt x="0" y="0"/>
                </a:moveTo>
                <a:lnTo>
                  <a:pt x="5364807" y="0"/>
                </a:lnTo>
                <a:lnTo>
                  <a:pt x="5364807" y="1644700"/>
                </a:lnTo>
                <a:lnTo>
                  <a:pt x="0" y="1644700"/>
                </a:lnTo>
                <a:lnTo>
                  <a:pt x="0" y="0"/>
                </a:lnTo>
                <a:close/>
              </a:path>
            </a:pathLst>
          </a:custGeom>
          <a:blipFill>
            <a:blip r:embed="rId8"/>
            <a:stretch>
              <a:fillRect l="0" t="-115" r="0" b="-115"/>
            </a:stretch>
          </a:blipFill>
        </p:spPr>
      </p:sp>
      <p:sp>
        <p:nvSpPr>
          <p:cNvPr name="Freeform 20" id="20" descr="preencoded.png"/>
          <p:cNvSpPr/>
          <p:nvPr/>
        </p:nvSpPr>
        <p:spPr>
          <a:xfrm flipH="false" flipV="false" rot="0">
            <a:off x="4875460" y="4745831"/>
            <a:ext cx="407938" cy="509885"/>
          </a:xfrm>
          <a:custGeom>
            <a:avLst/>
            <a:gdLst/>
            <a:ahLst/>
            <a:cxnLst/>
            <a:rect r="r" b="b" t="t" l="l"/>
            <a:pathLst>
              <a:path h="509885" w="407938">
                <a:moveTo>
                  <a:pt x="0" y="0"/>
                </a:moveTo>
                <a:lnTo>
                  <a:pt x="407938" y="0"/>
                </a:lnTo>
                <a:lnTo>
                  <a:pt x="407938" y="509885"/>
                </a:lnTo>
                <a:lnTo>
                  <a:pt x="0" y="509885"/>
                </a:lnTo>
                <a:lnTo>
                  <a:pt x="0" y="0"/>
                </a:lnTo>
                <a:close/>
              </a:path>
            </a:pathLst>
          </a:custGeom>
          <a:blipFill>
            <a:blip r:embed="rId9"/>
            <a:stretch>
              <a:fillRect l="0" t="-236" r="0" b="-236"/>
            </a:stretch>
          </a:blipFill>
        </p:spPr>
      </p:sp>
      <p:grpSp>
        <p:nvGrpSpPr>
          <p:cNvPr name="Group 21" id="21"/>
          <p:cNvGrpSpPr/>
          <p:nvPr/>
        </p:nvGrpSpPr>
        <p:grpSpPr>
          <a:xfrm rot="0">
            <a:off x="8052047" y="4468565"/>
            <a:ext cx="3198316" cy="426541"/>
            <a:chOff x="0" y="0"/>
            <a:chExt cx="4264422" cy="568722"/>
          </a:xfrm>
        </p:grpSpPr>
        <p:sp>
          <p:nvSpPr>
            <p:cNvPr name="Freeform 22" id="22"/>
            <p:cNvSpPr/>
            <p:nvPr/>
          </p:nvSpPr>
          <p:spPr>
            <a:xfrm flipH="false" flipV="false" rot="0">
              <a:off x="0" y="0"/>
              <a:ext cx="4264422" cy="568722"/>
            </a:xfrm>
            <a:custGeom>
              <a:avLst/>
              <a:gdLst/>
              <a:ahLst/>
              <a:cxnLst/>
              <a:rect r="r" b="b" t="t" l="l"/>
              <a:pathLst>
                <a:path h="568722" w="4264422">
                  <a:moveTo>
                    <a:pt x="0" y="0"/>
                  </a:moveTo>
                  <a:lnTo>
                    <a:pt x="4264422" y="0"/>
                  </a:lnTo>
                  <a:lnTo>
                    <a:pt x="4264422" y="568722"/>
                  </a:lnTo>
                  <a:lnTo>
                    <a:pt x="0" y="568722"/>
                  </a:lnTo>
                  <a:close/>
                </a:path>
              </a:pathLst>
            </a:custGeom>
            <a:solidFill>
              <a:srgbClr val="000000">
                <a:alpha val="0"/>
              </a:srgbClr>
            </a:solidFill>
          </p:spPr>
        </p:sp>
        <p:sp>
          <p:nvSpPr>
            <p:cNvPr name="TextBox 23" id="23"/>
            <p:cNvSpPr txBox="true"/>
            <p:nvPr/>
          </p:nvSpPr>
          <p:spPr>
            <a:xfrm>
              <a:off x="0" y="-19050"/>
              <a:ext cx="4264422" cy="587772"/>
            </a:xfrm>
            <a:prstGeom prst="rect">
              <a:avLst/>
            </a:prstGeom>
          </p:spPr>
          <p:txBody>
            <a:bodyPr anchor="t" rtlCol="false" tIns="0" lIns="0" bIns="0" rIns="0"/>
            <a:lstStyle/>
            <a:p>
              <a:pPr algn="l">
                <a:lnSpc>
                  <a:spcPts val="3312"/>
                </a:lnSpc>
              </a:pPr>
              <a:r>
                <a:rPr lang="en-US" b="true" sz="2625" spc="-53">
                  <a:solidFill>
                    <a:srgbClr val="272525"/>
                  </a:solidFill>
                  <a:latin typeface="Source Serif Pro Bold"/>
                  <a:ea typeface="Source Serif Pro Bold"/>
                  <a:cs typeface="Source Serif Pro Bold"/>
                  <a:sym typeface="Source Serif Pro Bold"/>
                </a:rPr>
                <a:t>Seven Primary Tables</a:t>
              </a:r>
            </a:p>
          </p:txBody>
        </p:sp>
      </p:grpSp>
      <p:grpSp>
        <p:nvGrpSpPr>
          <p:cNvPr name="Group 24" id="24"/>
          <p:cNvGrpSpPr/>
          <p:nvPr/>
        </p:nvGrpSpPr>
        <p:grpSpPr>
          <a:xfrm rot="0">
            <a:off x="8052047" y="5069086"/>
            <a:ext cx="3198316" cy="464046"/>
            <a:chOff x="0" y="0"/>
            <a:chExt cx="4264422" cy="618728"/>
          </a:xfrm>
        </p:grpSpPr>
        <p:sp>
          <p:nvSpPr>
            <p:cNvPr name="Freeform 25" id="25"/>
            <p:cNvSpPr/>
            <p:nvPr/>
          </p:nvSpPr>
          <p:spPr>
            <a:xfrm flipH="false" flipV="false" rot="0">
              <a:off x="0" y="0"/>
              <a:ext cx="4264422" cy="618728"/>
            </a:xfrm>
            <a:custGeom>
              <a:avLst/>
              <a:gdLst/>
              <a:ahLst/>
              <a:cxnLst/>
              <a:rect r="r" b="b" t="t" l="l"/>
              <a:pathLst>
                <a:path h="618728" w="4264422">
                  <a:moveTo>
                    <a:pt x="0" y="0"/>
                  </a:moveTo>
                  <a:lnTo>
                    <a:pt x="4264422" y="0"/>
                  </a:lnTo>
                  <a:lnTo>
                    <a:pt x="4264422" y="618728"/>
                  </a:lnTo>
                  <a:lnTo>
                    <a:pt x="0" y="618728"/>
                  </a:lnTo>
                  <a:close/>
                </a:path>
              </a:pathLst>
            </a:custGeom>
            <a:solidFill>
              <a:srgbClr val="000000">
                <a:alpha val="0"/>
              </a:srgbClr>
            </a:solidFill>
          </p:spPr>
        </p:sp>
        <p:sp>
          <p:nvSpPr>
            <p:cNvPr name="TextBox 26" id="26"/>
            <p:cNvSpPr txBox="true"/>
            <p:nvPr/>
          </p:nvSpPr>
          <p:spPr>
            <a:xfrm>
              <a:off x="0" y="-85725"/>
              <a:ext cx="4264422" cy="704453"/>
            </a:xfrm>
            <a:prstGeom prst="rect">
              <a:avLst/>
            </a:prstGeom>
          </p:spPr>
          <p:txBody>
            <a:bodyPr anchor="t" rtlCol="false" tIns="0" lIns="0" bIns="0" rIns="0"/>
            <a:lstStyle/>
            <a:p>
              <a:pPr algn="l">
                <a:lnSpc>
                  <a:spcPts val="3624"/>
                </a:lnSpc>
              </a:pPr>
              <a:r>
                <a:rPr lang="en-US" sz="2249" spc="-46">
                  <a:solidFill>
                    <a:srgbClr val="272525"/>
                  </a:solidFill>
                  <a:latin typeface="Source Sans Pro"/>
                  <a:ea typeface="Source Sans Pro"/>
                  <a:cs typeface="Source Sans Pro"/>
                  <a:sym typeface="Source Sans Pro"/>
                </a:rPr>
                <a:t>Core data organization</a:t>
              </a:r>
            </a:p>
          </p:txBody>
        </p:sp>
      </p:grpSp>
      <p:grpSp>
        <p:nvGrpSpPr>
          <p:cNvPr name="Group 27" id="27"/>
          <p:cNvGrpSpPr/>
          <p:nvPr/>
        </p:nvGrpSpPr>
        <p:grpSpPr>
          <a:xfrm rot="0">
            <a:off x="7834461" y="5840314"/>
            <a:ext cx="9365754" cy="19050"/>
            <a:chOff x="0" y="0"/>
            <a:chExt cx="12487672" cy="25400"/>
          </a:xfrm>
        </p:grpSpPr>
        <p:sp>
          <p:nvSpPr>
            <p:cNvPr name="Freeform 28" id="28"/>
            <p:cNvSpPr/>
            <p:nvPr/>
          </p:nvSpPr>
          <p:spPr>
            <a:xfrm flipH="false" flipV="false" rot="0">
              <a:off x="0" y="0"/>
              <a:ext cx="12487656" cy="25400"/>
            </a:xfrm>
            <a:custGeom>
              <a:avLst/>
              <a:gdLst/>
              <a:ahLst/>
              <a:cxnLst/>
              <a:rect r="r" b="b" t="t" l="l"/>
              <a:pathLst>
                <a:path h="25400" w="12487656">
                  <a:moveTo>
                    <a:pt x="0" y="12700"/>
                  </a:moveTo>
                  <a:cubicBezTo>
                    <a:pt x="0" y="5715"/>
                    <a:pt x="5715" y="0"/>
                    <a:pt x="12700" y="0"/>
                  </a:cubicBezTo>
                  <a:lnTo>
                    <a:pt x="12474956" y="0"/>
                  </a:lnTo>
                  <a:cubicBezTo>
                    <a:pt x="12481941" y="0"/>
                    <a:pt x="12487656" y="5715"/>
                    <a:pt x="12487656" y="12700"/>
                  </a:cubicBezTo>
                  <a:cubicBezTo>
                    <a:pt x="12487656" y="19685"/>
                    <a:pt x="12481941" y="25400"/>
                    <a:pt x="12474956" y="25400"/>
                  </a:cubicBezTo>
                  <a:lnTo>
                    <a:pt x="12700" y="25400"/>
                  </a:lnTo>
                  <a:cubicBezTo>
                    <a:pt x="5715" y="25400"/>
                    <a:pt x="0" y="19685"/>
                    <a:pt x="0" y="12700"/>
                  </a:cubicBezTo>
                  <a:close/>
                </a:path>
              </a:pathLst>
            </a:custGeom>
            <a:solidFill>
              <a:srgbClr val="D6BADD"/>
            </a:solidFill>
          </p:spPr>
        </p:sp>
      </p:grpSp>
      <p:sp>
        <p:nvSpPr>
          <p:cNvPr name="Freeform 29" id="29" descr="preencoded.png"/>
          <p:cNvSpPr/>
          <p:nvPr/>
        </p:nvSpPr>
        <p:spPr>
          <a:xfrm flipH="false" flipV="false" rot="0">
            <a:off x="1055935" y="5895677"/>
            <a:ext cx="8047285" cy="1644700"/>
          </a:xfrm>
          <a:custGeom>
            <a:avLst/>
            <a:gdLst/>
            <a:ahLst/>
            <a:cxnLst/>
            <a:rect r="r" b="b" t="t" l="l"/>
            <a:pathLst>
              <a:path h="1644700" w="8047285">
                <a:moveTo>
                  <a:pt x="0" y="0"/>
                </a:moveTo>
                <a:lnTo>
                  <a:pt x="8047285" y="0"/>
                </a:lnTo>
                <a:lnTo>
                  <a:pt x="8047285" y="1644700"/>
                </a:lnTo>
                <a:lnTo>
                  <a:pt x="0" y="1644700"/>
                </a:lnTo>
                <a:lnTo>
                  <a:pt x="0" y="0"/>
                </a:lnTo>
                <a:close/>
              </a:path>
            </a:pathLst>
          </a:custGeom>
          <a:blipFill>
            <a:blip r:embed="rId10"/>
            <a:stretch>
              <a:fillRect l="0" t="-86" r="0" b="-86"/>
            </a:stretch>
          </a:blipFill>
        </p:spPr>
      </p:sp>
      <p:sp>
        <p:nvSpPr>
          <p:cNvPr name="Freeform 30" id="30" descr="preencoded.png"/>
          <p:cNvSpPr/>
          <p:nvPr/>
        </p:nvSpPr>
        <p:spPr>
          <a:xfrm flipH="false" flipV="false" rot="0">
            <a:off x="4875610" y="6463010"/>
            <a:ext cx="407938" cy="509885"/>
          </a:xfrm>
          <a:custGeom>
            <a:avLst/>
            <a:gdLst/>
            <a:ahLst/>
            <a:cxnLst/>
            <a:rect r="r" b="b" t="t" l="l"/>
            <a:pathLst>
              <a:path h="509885" w="407938">
                <a:moveTo>
                  <a:pt x="0" y="0"/>
                </a:moveTo>
                <a:lnTo>
                  <a:pt x="407938" y="0"/>
                </a:lnTo>
                <a:lnTo>
                  <a:pt x="407938" y="509885"/>
                </a:lnTo>
                <a:lnTo>
                  <a:pt x="0" y="509885"/>
                </a:lnTo>
                <a:lnTo>
                  <a:pt x="0" y="0"/>
                </a:lnTo>
                <a:close/>
              </a:path>
            </a:pathLst>
          </a:custGeom>
          <a:blipFill>
            <a:blip r:embed="rId11"/>
            <a:stretch>
              <a:fillRect l="0" t="-236" r="0" b="-236"/>
            </a:stretch>
          </a:blipFill>
        </p:spPr>
      </p:sp>
      <p:grpSp>
        <p:nvGrpSpPr>
          <p:cNvPr name="Group 31" id="31"/>
          <p:cNvGrpSpPr/>
          <p:nvPr/>
        </p:nvGrpSpPr>
        <p:grpSpPr>
          <a:xfrm rot="0">
            <a:off x="9393288" y="6185744"/>
            <a:ext cx="3412777" cy="426541"/>
            <a:chOff x="0" y="0"/>
            <a:chExt cx="4550370" cy="568722"/>
          </a:xfrm>
        </p:grpSpPr>
        <p:sp>
          <p:nvSpPr>
            <p:cNvPr name="Freeform 32" id="32"/>
            <p:cNvSpPr/>
            <p:nvPr/>
          </p:nvSpPr>
          <p:spPr>
            <a:xfrm flipH="false" flipV="false" rot="0">
              <a:off x="0" y="0"/>
              <a:ext cx="4550370" cy="568722"/>
            </a:xfrm>
            <a:custGeom>
              <a:avLst/>
              <a:gdLst/>
              <a:ahLst/>
              <a:cxnLst/>
              <a:rect r="r" b="b" t="t" l="l"/>
              <a:pathLst>
                <a:path h="568722" w="4550370">
                  <a:moveTo>
                    <a:pt x="0" y="0"/>
                  </a:moveTo>
                  <a:lnTo>
                    <a:pt x="4550370" y="0"/>
                  </a:lnTo>
                  <a:lnTo>
                    <a:pt x="4550370" y="568722"/>
                  </a:lnTo>
                  <a:lnTo>
                    <a:pt x="0" y="568722"/>
                  </a:lnTo>
                  <a:close/>
                </a:path>
              </a:pathLst>
            </a:custGeom>
            <a:solidFill>
              <a:srgbClr val="000000">
                <a:alpha val="0"/>
              </a:srgbClr>
            </a:solidFill>
          </p:spPr>
        </p:sp>
        <p:sp>
          <p:nvSpPr>
            <p:cNvPr name="TextBox 33" id="33"/>
            <p:cNvSpPr txBox="true"/>
            <p:nvPr/>
          </p:nvSpPr>
          <p:spPr>
            <a:xfrm>
              <a:off x="0" y="-19050"/>
              <a:ext cx="4550370" cy="587772"/>
            </a:xfrm>
            <a:prstGeom prst="rect">
              <a:avLst/>
            </a:prstGeom>
          </p:spPr>
          <p:txBody>
            <a:bodyPr anchor="t" rtlCol="false" tIns="0" lIns="0" bIns="0" rIns="0"/>
            <a:lstStyle/>
            <a:p>
              <a:pPr algn="l">
                <a:lnSpc>
                  <a:spcPts val="3312"/>
                </a:lnSpc>
              </a:pPr>
              <a:r>
                <a:rPr lang="en-US" b="true" sz="2625" spc="-53">
                  <a:solidFill>
                    <a:srgbClr val="272525"/>
                  </a:solidFill>
                  <a:latin typeface="Source Serif Pro Bold"/>
                  <a:ea typeface="Source Serif Pro Bold"/>
                  <a:cs typeface="Source Serif Pro Bold"/>
                  <a:sym typeface="Source Serif Pro Bold"/>
                </a:rPr>
                <a:t>Relational Structure</a:t>
              </a:r>
            </a:p>
          </p:txBody>
        </p:sp>
      </p:grpSp>
      <p:grpSp>
        <p:nvGrpSpPr>
          <p:cNvPr name="Group 34" id="34"/>
          <p:cNvGrpSpPr/>
          <p:nvPr/>
        </p:nvGrpSpPr>
        <p:grpSpPr>
          <a:xfrm rot="0">
            <a:off x="9393288" y="6786265"/>
            <a:ext cx="3680520" cy="464046"/>
            <a:chOff x="0" y="0"/>
            <a:chExt cx="4907360" cy="618728"/>
          </a:xfrm>
        </p:grpSpPr>
        <p:sp>
          <p:nvSpPr>
            <p:cNvPr name="Freeform 35" id="35"/>
            <p:cNvSpPr/>
            <p:nvPr/>
          </p:nvSpPr>
          <p:spPr>
            <a:xfrm flipH="false" flipV="false" rot="0">
              <a:off x="0" y="0"/>
              <a:ext cx="4907360" cy="618728"/>
            </a:xfrm>
            <a:custGeom>
              <a:avLst/>
              <a:gdLst/>
              <a:ahLst/>
              <a:cxnLst/>
              <a:rect r="r" b="b" t="t" l="l"/>
              <a:pathLst>
                <a:path h="618728" w="4907360">
                  <a:moveTo>
                    <a:pt x="0" y="0"/>
                  </a:moveTo>
                  <a:lnTo>
                    <a:pt x="4907360" y="0"/>
                  </a:lnTo>
                  <a:lnTo>
                    <a:pt x="4907360" y="618728"/>
                  </a:lnTo>
                  <a:lnTo>
                    <a:pt x="0" y="618728"/>
                  </a:lnTo>
                  <a:close/>
                </a:path>
              </a:pathLst>
            </a:custGeom>
            <a:solidFill>
              <a:srgbClr val="000000">
                <a:alpha val="0"/>
              </a:srgbClr>
            </a:solidFill>
          </p:spPr>
        </p:sp>
        <p:sp>
          <p:nvSpPr>
            <p:cNvPr name="TextBox 36" id="36"/>
            <p:cNvSpPr txBox="true"/>
            <p:nvPr/>
          </p:nvSpPr>
          <p:spPr>
            <a:xfrm>
              <a:off x="0" y="-85725"/>
              <a:ext cx="4907360" cy="704453"/>
            </a:xfrm>
            <a:prstGeom prst="rect">
              <a:avLst/>
            </a:prstGeom>
          </p:spPr>
          <p:txBody>
            <a:bodyPr anchor="t" rtlCol="false" tIns="0" lIns="0" bIns="0" rIns="0"/>
            <a:lstStyle/>
            <a:p>
              <a:pPr algn="l">
                <a:lnSpc>
                  <a:spcPts val="3624"/>
                </a:lnSpc>
              </a:pPr>
              <a:r>
                <a:rPr lang="en-US" sz="2249" spc="-46">
                  <a:solidFill>
                    <a:srgbClr val="272525"/>
                  </a:solidFill>
                  <a:latin typeface="Source Sans Pro"/>
                  <a:ea typeface="Source Sans Pro"/>
                  <a:cs typeface="Source Sans Pro"/>
                  <a:sym typeface="Source Sans Pro"/>
                </a:rPr>
                <a:t>Connected through foreign keys</a:t>
              </a:r>
            </a:p>
          </p:txBody>
        </p:sp>
      </p:grpSp>
      <p:grpSp>
        <p:nvGrpSpPr>
          <p:cNvPr name="Group 37" id="37"/>
          <p:cNvGrpSpPr/>
          <p:nvPr/>
        </p:nvGrpSpPr>
        <p:grpSpPr>
          <a:xfrm rot="0">
            <a:off x="1015305" y="7866609"/>
            <a:ext cx="16257389" cy="1392139"/>
            <a:chOff x="0" y="0"/>
            <a:chExt cx="21676518" cy="1856185"/>
          </a:xfrm>
        </p:grpSpPr>
        <p:sp>
          <p:nvSpPr>
            <p:cNvPr name="Freeform 38" id="38"/>
            <p:cNvSpPr/>
            <p:nvPr/>
          </p:nvSpPr>
          <p:spPr>
            <a:xfrm flipH="false" flipV="false" rot="0">
              <a:off x="0" y="0"/>
              <a:ext cx="21676519" cy="1856185"/>
            </a:xfrm>
            <a:custGeom>
              <a:avLst/>
              <a:gdLst/>
              <a:ahLst/>
              <a:cxnLst/>
              <a:rect r="r" b="b" t="t" l="l"/>
              <a:pathLst>
                <a:path h="1856185" w="21676519">
                  <a:moveTo>
                    <a:pt x="0" y="0"/>
                  </a:moveTo>
                  <a:lnTo>
                    <a:pt x="21676519" y="0"/>
                  </a:lnTo>
                  <a:lnTo>
                    <a:pt x="21676519" y="1856185"/>
                  </a:lnTo>
                  <a:lnTo>
                    <a:pt x="0" y="1856185"/>
                  </a:lnTo>
                  <a:close/>
                </a:path>
              </a:pathLst>
            </a:custGeom>
            <a:solidFill>
              <a:srgbClr val="000000">
                <a:alpha val="0"/>
              </a:srgbClr>
            </a:solidFill>
          </p:spPr>
        </p:sp>
        <p:sp>
          <p:nvSpPr>
            <p:cNvPr name="TextBox 39" id="39"/>
            <p:cNvSpPr txBox="true"/>
            <p:nvPr/>
          </p:nvSpPr>
          <p:spPr>
            <a:xfrm>
              <a:off x="0" y="-85725"/>
              <a:ext cx="21676518" cy="1941910"/>
            </a:xfrm>
            <a:prstGeom prst="rect">
              <a:avLst/>
            </a:prstGeom>
          </p:spPr>
          <p:txBody>
            <a:bodyPr anchor="t" rtlCol="false" tIns="0" lIns="0" bIns="0" rIns="0"/>
            <a:lstStyle/>
            <a:p>
              <a:pPr algn="l">
                <a:lnSpc>
                  <a:spcPts val="3624"/>
                </a:lnSpc>
              </a:pPr>
              <a:r>
                <a:rPr lang="en-US" sz="2249" spc="-46">
                  <a:solidFill>
                    <a:srgbClr val="272525"/>
                  </a:solidFill>
                  <a:latin typeface="Source Sans Pro"/>
                  <a:ea typeface="Source Sans Pro"/>
                  <a:cs typeface="Source Sans Pro"/>
                  <a:sym typeface="Source Sans Pro"/>
                </a:rPr>
                <a:t>The database consists of seven primary tables that form the foundation of the retail management system. These tables include Customers for storing customer details, Categories for defining product types, Suppliers for managing vendor information, Products containing clothing item details, Orders storing purchase data, Order_Items linking orders with products, and Inventory for tracking stock levels.</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Id5"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grpSp>
        <p:nvGrpSpPr>
          <p:cNvPr name="Group 6" id="6"/>
          <p:cNvGrpSpPr/>
          <p:nvPr/>
        </p:nvGrpSpPr>
        <p:grpSpPr>
          <a:xfrm rot="0">
            <a:off x="1047155" y="2389138"/>
            <a:ext cx="11350526" cy="880021"/>
            <a:chOff x="0" y="0"/>
            <a:chExt cx="15134035" cy="1173362"/>
          </a:xfrm>
        </p:grpSpPr>
        <p:sp>
          <p:nvSpPr>
            <p:cNvPr name="Freeform 7" id="7"/>
            <p:cNvSpPr/>
            <p:nvPr/>
          </p:nvSpPr>
          <p:spPr>
            <a:xfrm flipH="false" flipV="false" rot="0">
              <a:off x="0" y="0"/>
              <a:ext cx="15134034" cy="1173362"/>
            </a:xfrm>
            <a:custGeom>
              <a:avLst/>
              <a:gdLst/>
              <a:ahLst/>
              <a:cxnLst/>
              <a:rect r="r" b="b" t="t" l="l"/>
              <a:pathLst>
                <a:path h="1173362" w="15134034">
                  <a:moveTo>
                    <a:pt x="0" y="0"/>
                  </a:moveTo>
                  <a:lnTo>
                    <a:pt x="15134034" y="0"/>
                  </a:lnTo>
                  <a:lnTo>
                    <a:pt x="15134034" y="1173362"/>
                  </a:lnTo>
                  <a:lnTo>
                    <a:pt x="0" y="1173362"/>
                  </a:lnTo>
                  <a:close/>
                </a:path>
              </a:pathLst>
            </a:custGeom>
            <a:solidFill>
              <a:srgbClr val="000000">
                <a:alpha val="0"/>
              </a:srgbClr>
            </a:solidFill>
          </p:spPr>
        </p:sp>
        <p:sp>
          <p:nvSpPr>
            <p:cNvPr name="TextBox 8" id="8"/>
            <p:cNvSpPr txBox="true"/>
            <p:nvPr/>
          </p:nvSpPr>
          <p:spPr>
            <a:xfrm>
              <a:off x="0" y="-19050"/>
              <a:ext cx="15134035" cy="1192412"/>
            </a:xfrm>
            <a:prstGeom prst="rect">
              <a:avLst/>
            </a:prstGeom>
          </p:spPr>
          <p:txBody>
            <a:bodyPr anchor="t" rtlCol="false" tIns="0" lIns="0" bIns="0" rIns="0"/>
            <a:lstStyle/>
            <a:p>
              <a:pPr algn="l">
                <a:lnSpc>
                  <a:spcPts val="6875"/>
                </a:lnSpc>
              </a:pPr>
              <a:r>
                <a:rPr lang="en-US" b="true" sz="5500" spc="-111">
                  <a:solidFill>
                    <a:srgbClr val="000000"/>
                  </a:solidFill>
                  <a:latin typeface="Source Serif Pro Bold"/>
                  <a:ea typeface="Source Serif Pro Bold"/>
                  <a:cs typeface="Source Serif Pro Bold"/>
                  <a:sym typeface="Source Serif Pro Bold"/>
                </a:rPr>
                <a:t>Customer and Category Management</a:t>
              </a:r>
            </a:p>
          </p:txBody>
        </p:sp>
      </p:grpSp>
      <p:grpSp>
        <p:nvGrpSpPr>
          <p:cNvPr name="Group 9" id="9"/>
          <p:cNvGrpSpPr/>
          <p:nvPr/>
        </p:nvGrpSpPr>
        <p:grpSpPr>
          <a:xfrm rot="0">
            <a:off x="1047155" y="4017020"/>
            <a:ext cx="3520231" cy="439936"/>
            <a:chOff x="0" y="0"/>
            <a:chExt cx="4693642" cy="586582"/>
          </a:xfrm>
        </p:grpSpPr>
        <p:sp>
          <p:nvSpPr>
            <p:cNvPr name="Freeform 10" id="10"/>
            <p:cNvSpPr/>
            <p:nvPr/>
          </p:nvSpPr>
          <p:spPr>
            <a:xfrm flipH="false" flipV="false" rot="0">
              <a:off x="0" y="0"/>
              <a:ext cx="4693642" cy="586582"/>
            </a:xfrm>
            <a:custGeom>
              <a:avLst/>
              <a:gdLst/>
              <a:ahLst/>
              <a:cxnLst/>
              <a:rect r="r" b="b" t="t" l="l"/>
              <a:pathLst>
                <a:path h="586582" w="4693642">
                  <a:moveTo>
                    <a:pt x="0" y="0"/>
                  </a:moveTo>
                  <a:lnTo>
                    <a:pt x="4693642" y="0"/>
                  </a:lnTo>
                  <a:lnTo>
                    <a:pt x="4693642" y="586582"/>
                  </a:lnTo>
                  <a:lnTo>
                    <a:pt x="0" y="586582"/>
                  </a:lnTo>
                  <a:close/>
                </a:path>
              </a:pathLst>
            </a:custGeom>
            <a:solidFill>
              <a:srgbClr val="000000">
                <a:alpha val="0"/>
              </a:srgbClr>
            </a:solidFill>
          </p:spPr>
        </p:sp>
        <p:sp>
          <p:nvSpPr>
            <p:cNvPr name="TextBox 11" id="11"/>
            <p:cNvSpPr txBox="true"/>
            <p:nvPr/>
          </p:nvSpPr>
          <p:spPr>
            <a:xfrm>
              <a:off x="0" y="-9525"/>
              <a:ext cx="4693642" cy="596107"/>
            </a:xfrm>
            <a:prstGeom prst="rect">
              <a:avLst/>
            </a:prstGeom>
          </p:spPr>
          <p:txBody>
            <a:bodyPr anchor="t" rtlCol="false" tIns="0" lIns="0" bIns="0" rIns="0"/>
            <a:lstStyle/>
            <a:p>
              <a:pPr algn="l">
                <a:lnSpc>
                  <a:spcPts val="3437"/>
                </a:lnSpc>
              </a:pPr>
              <a:r>
                <a:rPr lang="en-US" b="true" sz="2750" spc="-55">
                  <a:solidFill>
                    <a:srgbClr val="000000"/>
                  </a:solidFill>
                  <a:latin typeface="Source Serif Pro Bold"/>
                  <a:ea typeface="Source Serif Pro Bold"/>
                  <a:cs typeface="Source Serif Pro Bold"/>
                  <a:sym typeface="Source Serif Pro Bold"/>
                </a:rPr>
                <a:t>Customers Table</a:t>
              </a:r>
            </a:p>
          </p:txBody>
        </p:sp>
      </p:grpSp>
      <p:grpSp>
        <p:nvGrpSpPr>
          <p:cNvPr name="Group 12" id="12"/>
          <p:cNvGrpSpPr/>
          <p:nvPr/>
        </p:nvGrpSpPr>
        <p:grpSpPr>
          <a:xfrm rot="0">
            <a:off x="1047155" y="4756100"/>
            <a:ext cx="7731919" cy="478780"/>
            <a:chOff x="0" y="0"/>
            <a:chExt cx="10309225" cy="638373"/>
          </a:xfrm>
        </p:grpSpPr>
        <p:sp>
          <p:nvSpPr>
            <p:cNvPr name="Freeform 13" id="13"/>
            <p:cNvSpPr/>
            <p:nvPr/>
          </p:nvSpPr>
          <p:spPr>
            <a:xfrm flipH="false" flipV="false" rot="0">
              <a:off x="0" y="0"/>
              <a:ext cx="10309225" cy="638373"/>
            </a:xfrm>
            <a:custGeom>
              <a:avLst/>
              <a:gdLst/>
              <a:ahLst/>
              <a:cxnLst/>
              <a:rect r="r" b="b" t="t" l="l"/>
              <a:pathLst>
                <a:path h="638373" w="10309225">
                  <a:moveTo>
                    <a:pt x="0" y="0"/>
                  </a:moveTo>
                  <a:lnTo>
                    <a:pt x="10309225" y="0"/>
                  </a:lnTo>
                  <a:lnTo>
                    <a:pt x="10309225" y="638373"/>
                  </a:lnTo>
                  <a:lnTo>
                    <a:pt x="0" y="638373"/>
                  </a:lnTo>
                  <a:close/>
                </a:path>
              </a:pathLst>
            </a:custGeom>
            <a:solidFill>
              <a:srgbClr val="000000">
                <a:alpha val="0"/>
              </a:srgbClr>
            </a:solidFill>
          </p:spPr>
        </p:sp>
        <p:sp>
          <p:nvSpPr>
            <p:cNvPr name="TextBox 14" id="14"/>
            <p:cNvSpPr txBox="true"/>
            <p:nvPr/>
          </p:nvSpPr>
          <p:spPr>
            <a:xfrm>
              <a:off x="0" y="-95250"/>
              <a:ext cx="10309225" cy="733623"/>
            </a:xfrm>
            <a:prstGeom prst="rect">
              <a:avLst/>
            </a:prstGeom>
          </p:spPr>
          <p:txBody>
            <a:bodyPr anchor="t" rtlCol="false" tIns="0" lIns="0" bIns="0" rIns="0"/>
            <a:lstStyle/>
            <a:p>
              <a:pPr algn="l" marL="348754" indent="-174377" lvl="1">
                <a:lnSpc>
                  <a:spcPts val="3750"/>
                </a:lnSpc>
                <a:buFont typeface="Arial"/>
                <a:buChar char="•"/>
              </a:pPr>
              <a:r>
                <a:rPr lang="en-US" sz="2312" spc="-47">
                  <a:solidFill>
                    <a:srgbClr val="272525"/>
                  </a:solidFill>
                  <a:latin typeface="Source Sans Pro"/>
                  <a:ea typeface="Source Sans Pro"/>
                  <a:cs typeface="Source Sans Pro"/>
                  <a:sym typeface="Source Sans Pro"/>
                </a:rPr>
                <a:t>customer_id: Unique identifier</a:t>
              </a:r>
            </a:p>
          </p:txBody>
        </p:sp>
      </p:grpSp>
      <p:grpSp>
        <p:nvGrpSpPr>
          <p:cNvPr name="Group 15" id="15"/>
          <p:cNvGrpSpPr/>
          <p:nvPr/>
        </p:nvGrpSpPr>
        <p:grpSpPr>
          <a:xfrm rot="0">
            <a:off x="1047155" y="5339506"/>
            <a:ext cx="7731919" cy="478780"/>
            <a:chOff x="0" y="0"/>
            <a:chExt cx="10309225" cy="638373"/>
          </a:xfrm>
        </p:grpSpPr>
        <p:sp>
          <p:nvSpPr>
            <p:cNvPr name="Freeform 16" id="16"/>
            <p:cNvSpPr/>
            <p:nvPr/>
          </p:nvSpPr>
          <p:spPr>
            <a:xfrm flipH="false" flipV="false" rot="0">
              <a:off x="0" y="0"/>
              <a:ext cx="10309225" cy="638373"/>
            </a:xfrm>
            <a:custGeom>
              <a:avLst/>
              <a:gdLst/>
              <a:ahLst/>
              <a:cxnLst/>
              <a:rect r="r" b="b" t="t" l="l"/>
              <a:pathLst>
                <a:path h="638373" w="10309225">
                  <a:moveTo>
                    <a:pt x="0" y="0"/>
                  </a:moveTo>
                  <a:lnTo>
                    <a:pt x="10309225" y="0"/>
                  </a:lnTo>
                  <a:lnTo>
                    <a:pt x="10309225" y="638373"/>
                  </a:lnTo>
                  <a:lnTo>
                    <a:pt x="0" y="638373"/>
                  </a:lnTo>
                  <a:close/>
                </a:path>
              </a:pathLst>
            </a:custGeom>
            <a:solidFill>
              <a:srgbClr val="000000">
                <a:alpha val="0"/>
              </a:srgbClr>
            </a:solidFill>
          </p:spPr>
        </p:sp>
        <p:sp>
          <p:nvSpPr>
            <p:cNvPr name="TextBox 17" id="17"/>
            <p:cNvSpPr txBox="true"/>
            <p:nvPr/>
          </p:nvSpPr>
          <p:spPr>
            <a:xfrm>
              <a:off x="0" y="-95250"/>
              <a:ext cx="10309225" cy="733623"/>
            </a:xfrm>
            <a:prstGeom prst="rect">
              <a:avLst/>
            </a:prstGeom>
          </p:spPr>
          <p:txBody>
            <a:bodyPr anchor="t" rtlCol="false" tIns="0" lIns="0" bIns="0" rIns="0"/>
            <a:lstStyle/>
            <a:p>
              <a:pPr algn="l" marL="348754" indent="-174377" lvl="1">
                <a:lnSpc>
                  <a:spcPts val="3750"/>
                </a:lnSpc>
                <a:buFont typeface="Arial"/>
                <a:buChar char="•"/>
              </a:pPr>
              <a:r>
                <a:rPr lang="en-US" sz="2312" spc="-47">
                  <a:solidFill>
                    <a:srgbClr val="272525"/>
                  </a:solidFill>
                  <a:latin typeface="Source Sans Pro"/>
                  <a:ea typeface="Source Sans Pro"/>
                  <a:cs typeface="Source Sans Pro"/>
                  <a:sym typeface="Source Sans Pro"/>
                </a:rPr>
                <a:t>first_name, last_name: Customer name</a:t>
              </a:r>
            </a:p>
          </p:txBody>
        </p:sp>
      </p:grpSp>
      <p:grpSp>
        <p:nvGrpSpPr>
          <p:cNvPr name="Group 18" id="18"/>
          <p:cNvGrpSpPr/>
          <p:nvPr/>
        </p:nvGrpSpPr>
        <p:grpSpPr>
          <a:xfrm rot="0">
            <a:off x="1047155" y="5922912"/>
            <a:ext cx="7731919" cy="478780"/>
            <a:chOff x="0" y="0"/>
            <a:chExt cx="10309225" cy="638373"/>
          </a:xfrm>
        </p:grpSpPr>
        <p:sp>
          <p:nvSpPr>
            <p:cNvPr name="Freeform 19" id="19"/>
            <p:cNvSpPr/>
            <p:nvPr/>
          </p:nvSpPr>
          <p:spPr>
            <a:xfrm flipH="false" flipV="false" rot="0">
              <a:off x="0" y="0"/>
              <a:ext cx="10309225" cy="638373"/>
            </a:xfrm>
            <a:custGeom>
              <a:avLst/>
              <a:gdLst/>
              <a:ahLst/>
              <a:cxnLst/>
              <a:rect r="r" b="b" t="t" l="l"/>
              <a:pathLst>
                <a:path h="638373" w="10309225">
                  <a:moveTo>
                    <a:pt x="0" y="0"/>
                  </a:moveTo>
                  <a:lnTo>
                    <a:pt x="10309225" y="0"/>
                  </a:lnTo>
                  <a:lnTo>
                    <a:pt x="10309225" y="638373"/>
                  </a:lnTo>
                  <a:lnTo>
                    <a:pt x="0" y="638373"/>
                  </a:lnTo>
                  <a:close/>
                </a:path>
              </a:pathLst>
            </a:custGeom>
            <a:solidFill>
              <a:srgbClr val="000000">
                <a:alpha val="0"/>
              </a:srgbClr>
            </a:solidFill>
          </p:spPr>
        </p:sp>
        <p:sp>
          <p:nvSpPr>
            <p:cNvPr name="TextBox 20" id="20"/>
            <p:cNvSpPr txBox="true"/>
            <p:nvPr/>
          </p:nvSpPr>
          <p:spPr>
            <a:xfrm>
              <a:off x="0" y="-95250"/>
              <a:ext cx="10309225" cy="733623"/>
            </a:xfrm>
            <a:prstGeom prst="rect">
              <a:avLst/>
            </a:prstGeom>
          </p:spPr>
          <p:txBody>
            <a:bodyPr anchor="t" rtlCol="false" tIns="0" lIns="0" bIns="0" rIns="0"/>
            <a:lstStyle/>
            <a:p>
              <a:pPr algn="l" marL="348754" indent="-174377" lvl="1">
                <a:lnSpc>
                  <a:spcPts val="3750"/>
                </a:lnSpc>
                <a:buFont typeface="Arial"/>
                <a:buChar char="•"/>
              </a:pPr>
              <a:r>
                <a:rPr lang="en-US" sz="2312" spc="-47">
                  <a:solidFill>
                    <a:srgbClr val="272525"/>
                  </a:solidFill>
                  <a:latin typeface="Source Sans Pro"/>
                  <a:ea typeface="Source Sans Pro"/>
                  <a:cs typeface="Source Sans Pro"/>
                  <a:sym typeface="Source Sans Pro"/>
                </a:rPr>
                <a:t>email: Unique email address</a:t>
              </a:r>
            </a:p>
          </p:txBody>
        </p:sp>
      </p:grpSp>
      <p:grpSp>
        <p:nvGrpSpPr>
          <p:cNvPr name="Group 21" id="21"/>
          <p:cNvGrpSpPr/>
          <p:nvPr/>
        </p:nvGrpSpPr>
        <p:grpSpPr>
          <a:xfrm rot="0">
            <a:off x="1047155" y="6506319"/>
            <a:ext cx="7731919" cy="478780"/>
            <a:chOff x="0" y="0"/>
            <a:chExt cx="10309225" cy="638373"/>
          </a:xfrm>
        </p:grpSpPr>
        <p:sp>
          <p:nvSpPr>
            <p:cNvPr name="Freeform 22" id="22"/>
            <p:cNvSpPr/>
            <p:nvPr/>
          </p:nvSpPr>
          <p:spPr>
            <a:xfrm flipH="false" flipV="false" rot="0">
              <a:off x="0" y="0"/>
              <a:ext cx="10309225" cy="638373"/>
            </a:xfrm>
            <a:custGeom>
              <a:avLst/>
              <a:gdLst/>
              <a:ahLst/>
              <a:cxnLst/>
              <a:rect r="r" b="b" t="t" l="l"/>
              <a:pathLst>
                <a:path h="638373" w="10309225">
                  <a:moveTo>
                    <a:pt x="0" y="0"/>
                  </a:moveTo>
                  <a:lnTo>
                    <a:pt x="10309225" y="0"/>
                  </a:lnTo>
                  <a:lnTo>
                    <a:pt x="10309225" y="638373"/>
                  </a:lnTo>
                  <a:lnTo>
                    <a:pt x="0" y="638373"/>
                  </a:lnTo>
                  <a:close/>
                </a:path>
              </a:pathLst>
            </a:custGeom>
            <a:solidFill>
              <a:srgbClr val="000000">
                <a:alpha val="0"/>
              </a:srgbClr>
            </a:solidFill>
          </p:spPr>
        </p:sp>
        <p:sp>
          <p:nvSpPr>
            <p:cNvPr name="TextBox 23" id="23"/>
            <p:cNvSpPr txBox="true"/>
            <p:nvPr/>
          </p:nvSpPr>
          <p:spPr>
            <a:xfrm>
              <a:off x="0" y="-95250"/>
              <a:ext cx="10309225" cy="733623"/>
            </a:xfrm>
            <a:prstGeom prst="rect">
              <a:avLst/>
            </a:prstGeom>
          </p:spPr>
          <p:txBody>
            <a:bodyPr anchor="t" rtlCol="false" tIns="0" lIns="0" bIns="0" rIns="0"/>
            <a:lstStyle/>
            <a:p>
              <a:pPr algn="l" marL="348754" indent="-174377" lvl="1">
                <a:lnSpc>
                  <a:spcPts val="3750"/>
                </a:lnSpc>
                <a:buFont typeface="Arial"/>
                <a:buChar char="•"/>
              </a:pPr>
              <a:r>
                <a:rPr lang="en-US" sz="2312" spc="-47">
                  <a:solidFill>
                    <a:srgbClr val="272525"/>
                  </a:solidFill>
                  <a:latin typeface="Source Sans Pro"/>
                  <a:ea typeface="Source Sans Pro"/>
                  <a:cs typeface="Source Sans Pro"/>
                  <a:sym typeface="Source Sans Pro"/>
                </a:rPr>
                <a:t>phone, address: Contact information</a:t>
              </a:r>
            </a:p>
          </p:txBody>
        </p:sp>
      </p:grpSp>
      <p:grpSp>
        <p:nvGrpSpPr>
          <p:cNvPr name="Group 24" id="24"/>
          <p:cNvGrpSpPr/>
          <p:nvPr/>
        </p:nvGrpSpPr>
        <p:grpSpPr>
          <a:xfrm rot="0">
            <a:off x="1047155" y="7089725"/>
            <a:ext cx="7731919" cy="478780"/>
            <a:chOff x="0" y="0"/>
            <a:chExt cx="10309225" cy="638373"/>
          </a:xfrm>
        </p:grpSpPr>
        <p:sp>
          <p:nvSpPr>
            <p:cNvPr name="Freeform 25" id="25"/>
            <p:cNvSpPr/>
            <p:nvPr/>
          </p:nvSpPr>
          <p:spPr>
            <a:xfrm flipH="false" flipV="false" rot="0">
              <a:off x="0" y="0"/>
              <a:ext cx="10309225" cy="638373"/>
            </a:xfrm>
            <a:custGeom>
              <a:avLst/>
              <a:gdLst/>
              <a:ahLst/>
              <a:cxnLst/>
              <a:rect r="r" b="b" t="t" l="l"/>
              <a:pathLst>
                <a:path h="638373" w="10309225">
                  <a:moveTo>
                    <a:pt x="0" y="0"/>
                  </a:moveTo>
                  <a:lnTo>
                    <a:pt x="10309225" y="0"/>
                  </a:lnTo>
                  <a:lnTo>
                    <a:pt x="10309225" y="638373"/>
                  </a:lnTo>
                  <a:lnTo>
                    <a:pt x="0" y="638373"/>
                  </a:lnTo>
                  <a:close/>
                </a:path>
              </a:pathLst>
            </a:custGeom>
            <a:solidFill>
              <a:srgbClr val="000000">
                <a:alpha val="0"/>
              </a:srgbClr>
            </a:solidFill>
          </p:spPr>
        </p:sp>
        <p:sp>
          <p:nvSpPr>
            <p:cNvPr name="TextBox 26" id="26"/>
            <p:cNvSpPr txBox="true"/>
            <p:nvPr/>
          </p:nvSpPr>
          <p:spPr>
            <a:xfrm>
              <a:off x="0" y="-95250"/>
              <a:ext cx="10309225" cy="733623"/>
            </a:xfrm>
            <a:prstGeom prst="rect">
              <a:avLst/>
            </a:prstGeom>
          </p:spPr>
          <p:txBody>
            <a:bodyPr anchor="t" rtlCol="false" tIns="0" lIns="0" bIns="0" rIns="0"/>
            <a:lstStyle/>
            <a:p>
              <a:pPr algn="l" marL="348754" indent="-174377" lvl="1">
                <a:lnSpc>
                  <a:spcPts val="3750"/>
                </a:lnSpc>
                <a:buFont typeface="Arial"/>
                <a:buChar char="•"/>
              </a:pPr>
              <a:r>
                <a:rPr lang="en-US" sz="2312" spc="-47">
                  <a:solidFill>
                    <a:srgbClr val="272525"/>
                  </a:solidFill>
                  <a:latin typeface="Source Sans Pro"/>
                  <a:ea typeface="Source Sans Pro"/>
                  <a:cs typeface="Source Sans Pro"/>
                  <a:sym typeface="Source Sans Pro"/>
                </a:rPr>
                <a:t>created_at: Account creation timestamp</a:t>
              </a:r>
            </a:p>
          </p:txBody>
        </p:sp>
      </p:grpSp>
      <p:grpSp>
        <p:nvGrpSpPr>
          <p:cNvPr name="Group 27" id="27"/>
          <p:cNvGrpSpPr/>
          <p:nvPr/>
        </p:nvGrpSpPr>
        <p:grpSpPr>
          <a:xfrm rot="0">
            <a:off x="9518451" y="4017020"/>
            <a:ext cx="3520231" cy="439936"/>
            <a:chOff x="0" y="0"/>
            <a:chExt cx="4693642" cy="586582"/>
          </a:xfrm>
        </p:grpSpPr>
        <p:sp>
          <p:nvSpPr>
            <p:cNvPr name="Freeform 28" id="28"/>
            <p:cNvSpPr/>
            <p:nvPr/>
          </p:nvSpPr>
          <p:spPr>
            <a:xfrm flipH="false" flipV="false" rot="0">
              <a:off x="0" y="0"/>
              <a:ext cx="4693642" cy="586582"/>
            </a:xfrm>
            <a:custGeom>
              <a:avLst/>
              <a:gdLst/>
              <a:ahLst/>
              <a:cxnLst/>
              <a:rect r="r" b="b" t="t" l="l"/>
              <a:pathLst>
                <a:path h="586582" w="4693642">
                  <a:moveTo>
                    <a:pt x="0" y="0"/>
                  </a:moveTo>
                  <a:lnTo>
                    <a:pt x="4693642" y="0"/>
                  </a:lnTo>
                  <a:lnTo>
                    <a:pt x="4693642" y="586582"/>
                  </a:lnTo>
                  <a:lnTo>
                    <a:pt x="0" y="586582"/>
                  </a:lnTo>
                  <a:close/>
                </a:path>
              </a:pathLst>
            </a:custGeom>
            <a:solidFill>
              <a:srgbClr val="000000">
                <a:alpha val="0"/>
              </a:srgbClr>
            </a:solidFill>
          </p:spPr>
        </p:sp>
        <p:sp>
          <p:nvSpPr>
            <p:cNvPr name="TextBox 29" id="29"/>
            <p:cNvSpPr txBox="true"/>
            <p:nvPr/>
          </p:nvSpPr>
          <p:spPr>
            <a:xfrm>
              <a:off x="0" y="-9525"/>
              <a:ext cx="4693642" cy="596107"/>
            </a:xfrm>
            <a:prstGeom prst="rect">
              <a:avLst/>
            </a:prstGeom>
          </p:spPr>
          <p:txBody>
            <a:bodyPr anchor="t" rtlCol="false" tIns="0" lIns="0" bIns="0" rIns="0"/>
            <a:lstStyle/>
            <a:p>
              <a:pPr algn="l">
                <a:lnSpc>
                  <a:spcPts val="3437"/>
                </a:lnSpc>
              </a:pPr>
              <a:r>
                <a:rPr lang="en-US" b="true" sz="2750" spc="-55">
                  <a:solidFill>
                    <a:srgbClr val="000000"/>
                  </a:solidFill>
                  <a:latin typeface="Source Serif Pro Bold"/>
                  <a:ea typeface="Source Serif Pro Bold"/>
                  <a:cs typeface="Source Serif Pro Bold"/>
                  <a:sym typeface="Source Serif Pro Bold"/>
                </a:rPr>
                <a:t>Categories Table</a:t>
              </a:r>
            </a:p>
          </p:txBody>
        </p:sp>
      </p:grpSp>
      <p:grpSp>
        <p:nvGrpSpPr>
          <p:cNvPr name="Group 30" id="30"/>
          <p:cNvGrpSpPr/>
          <p:nvPr/>
        </p:nvGrpSpPr>
        <p:grpSpPr>
          <a:xfrm rot="0">
            <a:off x="9518451" y="4756100"/>
            <a:ext cx="7731919" cy="478780"/>
            <a:chOff x="0" y="0"/>
            <a:chExt cx="10309225" cy="638373"/>
          </a:xfrm>
        </p:grpSpPr>
        <p:sp>
          <p:nvSpPr>
            <p:cNvPr name="Freeform 31" id="31"/>
            <p:cNvSpPr/>
            <p:nvPr/>
          </p:nvSpPr>
          <p:spPr>
            <a:xfrm flipH="false" flipV="false" rot="0">
              <a:off x="0" y="0"/>
              <a:ext cx="10309225" cy="638373"/>
            </a:xfrm>
            <a:custGeom>
              <a:avLst/>
              <a:gdLst/>
              <a:ahLst/>
              <a:cxnLst/>
              <a:rect r="r" b="b" t="t" l="l"/>
              <a:pathLst>
                <a:path h="638373" w="10309225">
                  <a:moveTo>
                    <a:pt x="0" y="0"/>
                  </a:moveTo>
                  <a:lnTo>
                    <a:pt x="10309225" y="0"/>
                  </a:lnTo>
                  <a:lnTo>
                    <a:pt x="10309225" y="638373"/>
                  </a:lnTo>
                  <a:lnTo>
                    <a:pt x="0" y="638373"/>
                  </a:lnTo>
                  <a:close/>
                </a:path>
              </a:pathLst>
            </a:custGeom>
            <a:solidFill>
              <a:srgbClr val="000000">
                <a:alpha val="0"/>
              </a:srgbClr>
            </a:solidFill>
          </p:spPr>
        </p:sp>
        <p:sp>
          <p:nvSpPr>
            <p:cNvPr name="TextBox 32" id="32"/>
            <p:cNvSpPr txBox="true"/>
            <p:nvPr/>
          </p:nvSpPr>
          <p:spPr>
            <a:xfrm>
              <a:off x="0" y="-95250"/>
              <a:ext cx="10309225" cy="733623"/>
            </a:xfrm>
            <a:prstGeom prst="rect">
              <a:avLst/>
            </a:prstGeom>
          </p:spPr>
          <p:txBody>
            <a:bodyPr anchor="t" rtlCol="false" tIns="0" lIns="0" bIns="0" rIns="0"/>
            <a:lstStyle/>
            <a:p>
              <a:pPr algn="l" marL="348754" indent="-174377" lvl="1">
                <a:lnSpc>
                  <a:spcPts val="3750"/>
                </a:lnSpc>
                <a:buFont typeface="Arial"/>
                <a:buChar char="•"/>
              </a:pPr>
              <a:r>
                <a:rPr lang="en-US" sz="2312" spc="-47">
                  <a:solidFill>
                    <a:srgbClr val="272525"/>
                  </a:solidFill>
                  <a:latin typeface="Source Sans Pro"/>
                  <a:ea typeface="Source Sans Pro"/>
                  <a:cs typeface="Source Sans Pro"/>
                  <a:sym typeface="Source Sans Pro"/>
                </a:rPr>
                <a:t>category_id: Unique identifier</a:t>
              </a:r>
            </a:p>
          </p:txBody>
        </p:sp>
      </p:grpSp>
      <p:grpSp>
        <p:nvGrpSpPr>
          <p:cNvPr name="Group 33" id="33"/>
          <p:cNvGrpSpPr/>
          <p:nvPr/>
        </p:nvGrpSpPr>
        <p:grpSpPr>
          <a:xfrm rot="0">
            <a:off x="9518451" y="5339506"/>
            <a:ext cx="7731919" cy="478780"/>
            <a:chOff x="0" y="0"/>
            <a:chExt cx="10309225" cy="638373"/>
          </a:xfrm>
        </p:grpSpPr>
        <p:sp>
          <p:nvSpPr>
            <p:cNvPr name="Freeform 34" id="34"/>
            <p:cNvSpPr/>
            <p:nvPr/>
          </p:nvSpPr>
          <p:spPr>
            <a:xfrm flipH="false" flipV="false" rot="0">
              <a:off x="0" y="0"/>
              <a:ext cx="10309225" cy="638373"/>
            </a:xfrm>
            <a:custGeom>
              <a:avLst/>
              <a:gdLst/>
              <a:ahLst/>
              <a:cxnLst/>
              <a:rect r="r" b="b" t="t" l="l"/>
              <a:pathLst>
                <a:path h="638373" w="10309225">
                  <a:moveTo>
                    <a:pt x="0" y="0"/>
                  </a:moveTo>
                  <a:lnTo>
                    <a:pt x="10309225" y="0"/>
                  </a:lnTo>
                  <a:lnTo>
                    <a:pt x="10309225" y="638373"/>
                  </a:lnTo>
                  <a:lnTo>
                    <a:pt x="0" y="638373"/>
                  </a:lnTo>
                  <a:close/>
                </a:path>
              </a:pathLst>
            </a:custGeom>
            <a:solidFill>
              <a:srgbClr val="000000">
                <a:alpha val="0"/>
              </a:srgbClr>
            </a:solidFill>
          </p:spPr>
        </p:sp>
        <p:sp>
          <p:nvSpPr>
            <p:cNvPr name="TextBox 35" id="35"/>
            <p:cNvSpPr txBox="true"/>
            <p:nvPr/>
          </p:nvSpPr>
          <p:spPr>
            <a:xfrm>
              <a:off x="0" y="-95250"/>
              <a:ext cx="10309225" cy="733623"/>
            </a:xfrm>
            <a:prstGeom prst="rect">
              <a:avLst/>
            </a:prstGeom>
          </p:spPr>
          <p:txBody>
            <a:bodyPr anchor="t" rtlCol="false" tIns="0" lIns="0" bIns="0" rIns="0"/>
            <a:lstStyle/>
            <a:p>
              <a:pPr algn="l" marL="348754" indent="-174377" lvl="1">
                <a:lnSpc>
                  <a:spcPts val="3750"/>
                </a:lnSpc>
                <a:buFont typeface="Arial"/>
                <a:buChar char="•"/>
              </a:pPr>
              <a:r>
                <a:rPr lang="en-US" sz="2312" spc="-47">
                  <a:solidFill>
                    <a:srgbClr val="272525"/>
                  </a:solidFill>
                  <a:latin typeface="Source Sans Pro"/>
                  <a:ea typeface="Source Sans Pro"/>
                  <a:cs typeface="Source Sans Pro"/>
                  <a:sym typeface="Source Sans Pro"/>
                </a:rPr>
                <a:t>category_name: Name of category</a:t>
              </a:r>
            </a:p>
          </p:txBody>
        </p:sp>
      </p:grpSp>
      <p:grpSp>
        <p:nvGrpSpPr>
          <p:cNvPr name="Group 36" id="36"/>
          <p:cNvGrpSpPr/>
          <p:nvPr/>
        </p:nvGrpSpPr>
        <p:grpSpPr>
          <a:xfrm rot="0">
            <a:off x="9518451" y="5922912"/>
            <a:ext cx="7731919" cy="478780"/>
            <a:chOff x="0" y="0"/>
            <a:chExt cx="10309225" cy="638373"/>
          </a:xfrm>
        </p:grpSpPr>
        <p:sp>
          <p:nvSpPr>
            <p:cNvPr name="Freeform 37" id="37"/>
            <p:cNvSpPr/>
            <p:nvPr/>
          </p:nvSpPr>
          <p:spPr>
            <a:xfrm flipH="false" flipV="false" rot="0">
              <a:off x="0" y="0"/>
              <a:ext cx="10309225" cy="638373"/>
            </a:xfrm>
            <a:custGeom>
              <a:avLst/>
              <a:gdLst/>
              <a:ahLst/>
              <a:cxnLst/>
              <a:rect r="r" b="b" t="t" l="l"/>
              <a:pathLst>
                <a:path h="638373" w="10309225">
                  <a:moveTo>
                    <a:pt x="0" y="0"/>
                  </a:moveTo>
                  <a:lnTo>
                    <a:pt x="10309225" y="0"/>
                  </a:lnTo>
                  <a:lnTo>
                    <a:pt x="10309225" y="638373"/>
                  </a:lnTo>
                  <a:lnTo>
                    <a:pt x="0" y="638373"/>
                  </a:lnTo>
                  <a:close/>
                </a:path>
              </a:pathLst>
            </a:custGeom>
            <a:solidFill>
              <a:srgbClr val="000000">
                <a:alpha val="0"/>
              </a:srgbClr>
            </a:solidFill>
          </p:spPr>
        </p:sp>
        <p:sp>
          <p:nvSpPr>
            <p:cNvPr name="TextBox 38" id="38"/>
            <p:cNvSpPr txBox="true"/>
            <p:nvPr/>
          </p:nvSpPr>
          <p:spPr>
            <a:xfrm>
              <a:off x="0" y="-95250"/>
              <a:ext cx="10309225" cy="733623"/>
            </a:xfrm>
            <a:prstGeom prst="rect">
              <a:avLst/>
            </a:prstGeom>
          </p:spPr>
          <p:txBody>
            <a:bodyPr anchor="t" rtlCol="false" tIns="0" lIns="0" bIns="0" rIns="0"/>
            <a:lstStyle/>
            <a:p>
              <a:pPr algn="l" marL="348754" indent="-174377" lvl="1">
                <a:lnSpc>
                  <a:spcPts val="3750"/>
                </a:lnSpc>
                <a:buFont typeface="Arial"/>
                <a:buChar char="•"/>
              </a:pPr>
              <a:r>
                <a:rPr lang="en-US" sz="2312" spc="-47">
                  <a:solidFill>
                    <a:srgbClr val="272525"/>
                  </a:solidFill>
                  <a:latin typeface="Source Sans Pro"/>
                  <a:ea typeface="Source Sans Pro"/>
                  <a:cs typeface="Source Sans Pro"/>
                  <a:sym typeface="Source Sans Pro"/>
                </a:rPr>
                <a:t>description: Detailed category information</a:t>
              </a:r>
            </a:p>
          </p:txBody>
        </p:sp>
      </p:grpSp>
      <p:grpSp>
        <p:nvGrpSpPr>
          <p:cNvPr name="Group 39" id="39"/>
          <p:cNvGrpSpPr/>
          <p:nvPr/>
        </p:nvGrpSpPr>
        <p:grpSpPr>
          <a:xfrm rot="0">
            <a:off x="9518451" y="6670922"/>
            <a:ext cx="7731919" cy="957560"/>
            <a:chOff x="0" y="0"/>
            <a:chExt cx="10309225" cy="1276747"/>
          </a:xfrm>
        </p:grpSpPr>
        <p:sp>
          <p:nvSpPr>
            <p:cNvPr name="Freeform 40" id="40"/>
            <p:cNvSpPr/>
            <p:nvPr/>
          </p:nvSpPr>
          <p:spPr>
            <a:xfrm flipH="false" flipV="false" rot="0">
              <a:off x="0" y="0"/>
              <a:ext cx="10309225" cy="1276747"/>
            </a:xfrm>
            <a:custGeom>
              <a:avLst/>
              <a:gdLst/>
              <a:ahLst/>
              <a:cxnLst/>
              <a:rect r="r" b="b" t="t" l="l"/>
              <a:pathLst>
                <a:path h="1276747" w="10309225">
                  <a:moveTo>
                    <a:pt x="0" y="0"/>
                  </a:moveTo>
                  <a:lnTo>
                    <a:pt x="10309225" y="0"/>
                  </a:lnTo>
                  <a:lnTo>
                    <a:pt x="10309225" y="1276747"/>
                  </a:lnTo>
                  <a:lnTo>
                    <a:pt x="0" y="1276747"/>
                  </a:lnTo>
                  <a:close/>
                </a:path>
              </a:pathLst>
            </a:custGeom>
            <a:solidFill>
              <a:srgbClr val="000000">
                <a:alpha val="0"/>
              </a:srgbClr>
            </a:solidFill>
          </p:spPr>
        </p:sp>
        <p:sp>
          <p:nvSpPr>
            <p:cNvPr name="TextBox 41" id="41"/>
            <p:cNvSpPr txBox="true"/>
            <p:nvPr/>
          </p:nvSpPr>
          <p:spPr>
            <a:xfrm>
              <a:off x="0" y="-95250"/>
              <a:ext cx="10309225" cy="1371997"/>
            </a:xfrm>
            <a:prstGeom prst="rect">
              <a:avLst/>
            </a:prstGeom>
          </p:spPr>
          <p:txBody>
            <a:bodyPr anchor="t" rtlCol="false" tIns="0" lIns="0" bIns="0" rIns="0"/>
            <a:lstStyle/>
            <a:p>
              <a:pPr algn="l">
                <a:lnSpc>
                  <a:spcPts val="3750"/>
                </a:lnSpc>
              </a:pPr>
              <a:r>
                <a:rPr lang="en-US" sz="2312" spc="-47">
                  <a:solidFill>
                    <a:srgbClr val="272525"/>
                  </a:solidFill>
                  <a:latin typeface="Source Sans Pro"/>
                  <a:ea typeface="Source Sans Pro"/>
                  <a:cs typeface="Source Sans Pro"/>
                  <a:sym typeface="Source Sans Pro"/>
                </a:rPr>
                <a:t>Categories include Shirts, Pants, Jackets, Shoes, Accessories, Dresses, T-Shirts, Suits, Hoodies, and Shorts.</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Id5"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6" id="6"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6"/>
            <a:stretch>
              <a:fillRect l="0" t="0" r="0" b="0"/>
            </a:stretch>
          </a:blipFill>
        </p:spPr>
      </p:sp>
      <p:grpSp>
        <p:nvGrpSpPr>
          <p:cNvPr name="Group 7" id="7"/>
          <p:cNvGrpSpPr/>
          <p:nvPr/>
        </p:nvGrpSpPr>
        <p:grpSpPr>
          <a:xfrm rot="0">
            <a:off x="7751415" y="1205507"/>
            <a:ext cx="9073902" cy="750838"/>
            <a:chOff x="0" y="0"/>
            <a:chExt cx="12098537" cy="1001117"/>
          </a:xfrm>
        </p:grpSpPr>
        <p:sp>
          <p:nvSpPr>
            <p:cNvPr name="Freeform 8" id="8"/>
            <p:cNvSpPr/>
            <p:nvPr/>
          </p:nvSpPr>
          <p:spPr>
            <a:xfrm flipH="false" flipV="false" rot="0">
              <a:off x="0" y="0"/>
              <a:ext cx="12098537" cy="1001117"/>
            </a:xfrm>
            <a:custGeom>
              <a:avLst/>
              <a:gdLst/>
              <a:ahLst/>
              <a:cxnLst/>
              <a:rect r="r" b="b" t="t" l="l"/>
              <a:pathLst>
                <a:path h="1001117" w="12098537">
                  <a:moveTo>
                    <a:pt x="0" y="0"/>
                  </a:moveTo>
                  <a:lnTo>
                    <a:pt x="12098537" y="0"/>
                  </a:lnTo>
                  <a:lnTo>
                    <a:pt x="12098537" y="1001117"/>
                  </a:lnTo>
                  <a:lnTo>
                    <a:pt x="0" y="1001117"/>
                  </a:lnTo>
                  <a:close/>
                </a:path>
              </a:pathLst>
            </a:custGeom>
            <a:solidFill>
              <a:srgbClr val="000000">
                <a:alpha val="0"/>
              </a:srgbClr>
            </a:solidFill>
          </p:spPr>
        </p:sp>
        <p:sp>
          <p:nvSpPr>
            <p:cNvPr name="TextBox 9" id="9"/>
            <p:cNvSpPr txBox="true"/>
            <p:nvPr/>
          </p:nvSpPr>
          <p:spPr>
            <a:xfrm>
              <a:off x="0" y="-19050"/>
              <a:ext cx="12098537" cy="1020167"/>
            </a:xfrm>
            <a:prstGeom prst="rect">
              <a:avLst/>
            </a:prstGeom>
          </p:spPr>
          <p:txBody>
            <a:bodyPr anchor="t" rtlCol="false" tIns="0" lIns="0" bIns="0" rIns="0"/>
            <a:lstStyle/>
            <a:p>
              <a:pPr algn="l">
                <a:lnSpc>
                  <a:spcPts val="5874"/>
                </a:lnSpc>
              </a:pPr>
              <a:r>
                <a:rPr lang="en-US" b="true" sz="4687" spc="-94">
                  <a:solidFill>
                    <a:srgbClr val="000000"/>
                  </a:solidFill>
                  <a:latin typeface="Source Serif Pro Bold"/>
                  <a:ea typeface="Source Serif Pro Bold"/>
                  <a:cs typeface="Source Serif Pro Bold"/>
                  <a:sym typeface="Source Serif Pro Bold"/>
                </a:rPr>
                <a:t>Product and Supplier Management</a:t>
              </a:r>
            </a:p>
          </p:txBody>
        </p:sp>
      </p:grpSp>
      <p:grpSp>
        <p:nvGrpSpPr>
          <p:cNvPr name="Group 10" id="10"/>
          <p:cNvGrpSpPr/>
          <p:nvPr/>
        </p:nvGrpSpPr>
        <p:grpSpPr>
          <a:xfrm rot="0">
            <a:off x="7746652" y="2334518"/>
            <a:ext cx="4703564" cy="3109466"/>
            <a:chOff x="0" y="0"/>
            <a:chExt cx="6271418" cy="4145955"/>
          </a:xfrm>
        </p:grpSpPr>
        <p:sp>
          <p:nvSpPr>
            <p:cNvPr name="Freeform 11" id="11"/>
            <p:cNvSpPr/>
            <p:nvPr/>
          </p:nvSpPr>
          <p:spPr>
            <a:xfrm flipH="false" flipV="false" rot="0">
              <a:off x="6350" y="6350"/>
              <a:ext cx="6258687" cy="4133342"/>
            </a:xfrm>
            <a:custGeom>
              <a:avLst/>
              <a:gdLst/>
              <a:ahLst/>
              <a:cxnLst/>
              <a:rect r="r" b="b" t="t" l="l"/>
              <a:pathLst>
                <a:path h="4133342" w="6258687">
                  <a:moveTo>
                    <a:pt x="0" y="143002"/>
                  </a:moveTo>
                  <a:cubicBezTo>
                    <a:pt x="0" y="64008"/>
                    <a:pt x="64135" y="0"/>
                    <a:pt x="143129" y="0"/>
                  </a:cubicBezTo>
                  <a:lnTo>
                    <a:pt x="6115558" y="0"/>
                  </a:lnTo>
                  <a:cubicBezTo>
                    <a:pt x="6194552" y="0"/>
                    <a:pt x="6258687" y="64008"/>
                    <a:pt x="6258687" y="143002"/>
                  </a:cubicBezTo>
                  <a:lnTo>
                    <a:pt x="6258687" y="3990340"/>
                  </a:lnTo>
                  <a:cubicBezTo>
                    <a:pt x="6258687" y="4069334"/>
                    <a:pt x="6194552" y="4133342"/>
                    <a:pt x="6115558" y="4133342"/>
                  </a:cubicBezTo>
                  <a:lnTo>
                    <a:pt x="143129" y="4133342"/>
                  </a:lnTo>
                  <a:cubicBezTo>
                    <a:pt x="64135" y="4133215"/>
                    <a:pt x="0" y="4069207"/>
                    <a:pt x="0" y="3990340"/>
                  </a:cubicBezTo>
                  <a:close/>
                </a:path>
              </a:pathLst>
            </a:custGeom>
            <a:solidFill>
              <a:srgbClr val="F0D4F7"/>
            </a:solidFill>
          </p:spPr>
        </p:sp>
        <p:sp>
          <p:nvSpPr>
            <p:cNvPr name="Freeform 12" id="12"/>
            <p:cNvSpPr/>
            <p:nvPr/>
          </p:nvSpPr>
          <p:spPr>
            <a:xfrm flipH="false" flipV="false" rot="0">
              <a:off x="0" y="0"/>
              <a:ext cx="6271387" cy="4146042"/>
            </a:xfrm>
            <a:custGeom>
              <a:avLst/>
              <a:gdLst/>
              <a:ahLst/>
              <a:cxnLst/>
              <a:rect r="r" b="b" t="t" l="l"/>
              <a:pathLst>
                <a:path h="4146042" w="6271387">
                  <a:moveTo>
                    <a:pt x="0" y="149352"/>
                  </a:moveTo>
                  <a:cubicBezTo>
                    <a:pt x="0" y="66802"/>
                    <a:pt x="66929" y="0"/>
                    <a:pt x="149479" y="0"/>
                  </a:cubicBezTo>
                  <a:lnTo>
                    <a:pt x="6121908" y="0"/>
                  </a:lnTo>
                  <a:lnTo>
                    <a:pt x="6121908" y="6350"/>
                  </a:lnTo>
                  <a:lnTo>
                    <a:pt x="6121908" y="0"/>
                  </a:lnTo>
                  <a:cubicBezTo>
                    <a:pt x="6204458" y="0"/>
                    <a:pt x="6271387" y="66802"/>
                    <a:pt x="6271387" y="149352"/>
                  </a:cubicBezTo>
                  <a:lnTo>
                    <a:pt x="6265037" y="149352"/>
                  </a:lnTo>
                  <a:lnTo>
                    <a:pt x="6271387" y="149352"/>
                  </a:lnTo>
                  <a:lnTo>
                    <a:pt x="6271387" y="3996690"/>
                  </a:lnTo>
                  <a:lnTo>
                    <a:pt x="6265037" y="3996690"/>
                  </a:lnTo>
                  <a:lnTo>
                    <a:pt x="6271387" y="3996690"/>
                  </a:lnTo>
                  <a:cubicBezTo>
                    <a:pt x="6271387" y="4079113"/>
                    <a:pt x="6204458" y="4146042"/>
                    <a:pt x="6121908" y="4146042"/>
                  </a:cubicBezTo>
                  <a:lnTo>
                    <a:pt x="6121908" y="4139692"/>
                  </a:lnTo>
                  <a:lnTo>
                    <a:pt x="6121908" y="4146042"/>
                  </a:lnTo>
                  <a:lnTo>
                    <a:pt x="149479" y="4146042"/>
                  </a:lnTo>
                  <a:lnTo>
                    <a:pt x="149479" y="4139692"/>
                  </a:lnTo>
                  <a:lnTo>
                    <a:pt x="149479" y="4146042"/>
                  </a:lnTo>
                  <a:cubicBezTo>
                    <a:pt x="66929" y="4145915"/>
                    <a:pt x="0" y="4079113"/>
                    <a:pt x="0" y="3996690"/>
                  </a:cubicBezTo>
                  <a:lnTo>
                    <a:pt x="0" y="149352"/>
                  </a:lnTo>
                  <a:lnTo>
                    <a:pt x="6350" y="149352"/>
                  </a:lnTo>
                  <a:lnTo>
                    <a:pt x="0" y="149352"/>
                  </a:lnTo>
                  <a:moveTo>
                    <a:pt x="12700" y="149352"/>
                  </a:moveTo>
                  <a:lnTo>
                    <a:pt x="12700" y="3996690"/>
                  </a:lnTo>
                  <a:lnTo>
                    <a:pt x="6350" y="3996690"/>
                  </a:lnTo>
                  <a:lnTo>
                    <a:pt x="12700" y="3996690"/>
                  </a:lnTo>
                  <a:cubicBezTo>
                    <a:pt x="12700" y="4072128"/>
                    <a:pt x="73914" y="4133342"/>
                    <a:pt x="149479" y="4133342"/>
                  </a:cubicBezTo>
                  <a:lnTo>
                    <a:pt x="6121908" y="4133342"/>
                  </a:lnTo>
                  <a:cubicBezTo>
                    <a:pt x="6197473" y="4133342"/>
                    <a:pt x="6258687" y="4072128"/>
                    <a:pt x="6258687" y="3996690"/>
                  </a:cubicBezTo>
                  <a:lnTo>
                    <a:pt x="6258687" y="149352"/>
                  </a:lnTo>
                  <a:cubicBezTo>
                    <a:pt x="6258687" y="73914"/>
                    <a:pt x="6197473" y="12700"/>
                    <a:pt x="6121908" y="12700"/>
                  </a:cubicBezTo>
                  <a:lnTo>
                    <a:pt x="149479" y="12700"/>
                  </a:lnTo>
                  <a:lnTo>
                    <a:pt x="149479" y="6350"/>
                  </a:lnTo>
                  <a:lnTo>
                    <a:pt x="149479" y="12700"/>
                  </a:lnTo>
                  <a:cubicBezTo>
                    <a:pt x="73914" y="12700"/>
                    <a:pt x="12700" y="73914"/>
                    <a:pt x="12700" y="149352"/>
                  </a:cubicBezTo>
                  <a:close/>
                </a:path>
              </a:pathLst>
            </a:custGeom>
            <a:solidFill>
              <a:srgbClr val="D6BADD"/>
            </a:solidFill>
          </p:spPr>
        </p:sp>
      </p:grpSp>
      <p:grpSp>
        <p:nvGrpSpPr>
          <p:cNvPr name="Group 13" id="13"/>
          <p:cNvGrpSpPr/>
          <p:nvPr/>
        </p:nvGrpSpPr>
        <p:grpSpPr>
          <a:xfrm rot="0">
            <a:off x="8016180" y="2604046"/>
            <a:ext cx="3003351" cy="375345"/>
            <a:chOff x="0" y="0"/>
            <a:chExt cx="4004468" cy="500460"/>
          </a:xfrm>
        </p:grpSpPr>
        <p:sp>
          <p:nvSpPr>
            <p:cNvPr name="Freeform 14" id="14"/>
            <p:cNvSpPr/>
            <p:nvPr/>
          </p:nvSpPr>
          <p:spPr>
            <a:xfrm flipH="false" flipV="false" rot="0">
              <a:off x="0" y="0"/>
              <a:ext cx="4004468" cy="500460"/>
            </a:xfrm>
            <a:custGeom>
              <a:avLst/>
              <a:gdLst/>
              <a:ahLst/>
              <a:cxnLst/>
              <a:rect r="r" b="b" t="t" l="l"/>
              <a:pathLst>
                <a:path h="500460" w="4004468">
                  <a:moveTo>
                    <a:pt x="0" y="0"/>
                  </a:moveTo>
                  <a:lnTo>
                    <a:pt x="4004468" y="0"/>
                  </a:lnTo>
                  <a:lnTo>
                    <a:pt x="4004468" y="500460"/>
                  </a:lnTo>
                  <a:lnTo>
                    <a:pt x="0" y="500460"/>
                  </a:lnTo>
                  <a:close/>
                </a:path>
              </a:pathLst>
            </a:custGeom>
            <a:solidFill>
              <a:srgbClr val="000000">
                <a:alpha val="0"/>
              </a:srgbClr>
            </a:solidFill>
          </p:spPr>
        </p:sp>
        <p:sp>
          <p:nvSpPr>
            <p:cNvPr name="TextBox 15" id="15"/>
            <p:cNvSpPr txBox="true"/>
            <p:nvPr/>
          </p:nvSpPr>
          <p:spPr>
            <a:xfrm>
              <a:off x="0" y="-19050"/>
              <a:ext cx="4004468" cy="519510"/>
            </a:xfrm>
            <a:prstGeom prst="rect">
              <a:avLst/>
            </a:prstGeom>
          </p:spPr>
          <p:txBody>
            <a:bodyPr anchor="t" rtlCol="false" tIns="0" lIns="0" bIns="0" rIns="0"/>
            <a:lstStyle/>
            <a:p>
              <a:pPr algn="l">
                <a:lnSpc>
                  <a:spcPts val="2937"/>
                </a:lnSpc>
              </a:pPr>
              <a:r>
                <a:rPr lang="en-US" b="true" sz="2312" spc="-47">
                  <a:solidFill>
                    <a:srgbClr val="272525"/>
                  </a:solidFill>
                  <a:latin typeface="Source Serif Pro Bold"/>
                  <a:ea typeface="Source Serif Pro Bold"/>
                  <a:cs typeface="Source Serif Pro Bold"/>
                  <a:sym typeface="Source Serif Pro Bold"/>
                </a:rPr>
                <a:t>Products Table</a:t>
              </a:r>
            </a:p>
          </p:txBody>
        </p:sp>
      </p:grpSp>
      <p:grpSp>
        <p:nvGrpSpPr>
          <p:cNvPr name="Group 16" id="16"/>
          <p:cNvGrpSpPr/>
          <p:nvPr/>
        </p:nvGrpSpPr>
        <p:grpSpPr>
          <a:xfrm rot="0">
            <a:off x="8016180" y="3132535"/>
            <a:ext cx="4164509" cy="2041922"/>
            <a:chOff x="0" y="0"/>
            <a:chExt cx="5552678" cy="2722563"/>
          </a:xfrm>
        </p:grpSpPr>
        <p:sp>
          <p:nvSpPr>
            <p:cNvPr name="Freeform 17" id="17"/>
            <p:cNvSpPr/>
            <p:nvPr/>
          </p:nvSpPr>
          <p:spPr>
            <a:xfrm flipH="false" flipV="false" rot="0">
              <a:off x="0" y="0"/>
              <a:ext cx="5552679" cy="2722563"/>
            </a:xfrm>
            <a:custGeom>
              <a:avLst/>
              <a:gdLst/>
              <a:ahLst/>
              <a:cxnLst/>
              <a:rect r="r" b="b" t="t" l="l"/>
              <a:pathLst>
                <a:path h="2722563" w="5552679">
                  <a:moveTo>
                    <a:pt x="0" y="0"/>
                  </a:moveTo>
                  <a:lnTo>
                    <a:pt x="5552679" y="0"/>
                  </a:lnTo>
                  <a:lnTo>
                    <a:pt x="5552679" y="2722563"/>
                  </a:lnTo>
                  <a:lnTo>
                    <a:pt x="0" y="2722563"/>
                  </a:lnTo>
                  <a:close/>
                </a:path>
              </a:pathLst>
            </a:custGeom>
            <a:solidFill>
              <a:srgbClr val="000000">
                <a:alpha val="0"/>
              </a:srgbClr>
            </a:solidFill>
          </p:spPr>
        </p:sp>
        <p:sp>
          <p:nvSpPr>
            <p:cNvPr name="TextBox 18" id="18"/>
            <p:cNvSpPr txBox="true"/>
            <p:nvPr/>
          </p:nvSpPr>
          <p:spPr>
            <a:xfrm>
              <a:off x="0" y="-76200"/>
              <a:ext cx="5552678" cy="2798763"/>
            </a:xfrm>
            <a:prstGeom prst="rect">
              <a:avLst/>
            </a:prstGeom>
          </p:spPr>
          <p:txBody>
            <a:bodyPr anchor="t" rtlCol="false" tIns="0" lIns="0" bIns="0" rIns="0"/>
            <a:lstStyle/>
            <a:p>
              <a:pPr algn="l">
                <a:lnSpc>
                  <a:spcPts val="3187"/>
                </a:lnSpc>
              </a:pPr>
              <a:r>
                <a:rPr lang="en-US" sz="2000" spc="-40">
                  <a:solidFill>
                    <a:srgbClr val="272525"/>
                  </a:solidFill>
                  <a:latin typeface="Source Sans Pro"/>
                  <a:ea typeface="Source Sans Pro"/>
                  <a:cs typeface="Source Sans Pro"/>
                  <a:sym typeface="Source Sans Pro"/>
                </a:rPr>
                <a:t>Stores product_id, product_name, category_id (foreign key), price, product_size, color, stock_quantity, and supplier_id (foreign key). This table forms the core of the inventory system.</a:t>
              </a:r>
            </a:p>
          </p:txBody>
        </p:sp>
      </p:grpSp>
      <p:grpSp>
        <p:nvGrpSpPr>
          <p:cNvPr name="Group 19" id="19"/>
          <p:cNvGrpSpPr/>
          <p:nvPr/>
        </p:nvGrpSpPr>
        <p:grpSpPr>
          <a:xfrm rot="0">
            <a:off x="12695933" y="2334518"/>
            <a:ext cx="4703564" cy="3109466"/>
            <a:chOff x="0" y="0"/>
            <a:chExt cx="6271418" cy="4145955"/>
          </a:xfrm>
        </p:grpSpPr>
        <p:sp>
          <p:nvSpPr>
            <p:cNvPr name="Freeform 20" id="20"/>
            <p:cNvSpPr/>
            <p:nvPr/>
          </p:nvSpPr>
          <p:spPr>
            <a:xfrm flipH="false" flipV="false" rot="0">
              <a:off x="6350" y="6350"/>
              <a:ext cx="6258687" cy="4133342"/>
            </a:xfrm>
            <a:custGeom>
              <a:avLst/>
              <a:gdLst/>
              <a:ahLst/>
              <a:cxnLst/>
              <a:rect r="r" b="b" t="t" l="l"/>
              <a:pathLst>
                <a:path h="4133342" w="6258687">
                  <a:moveTo>
                    <a:pt x="0" y="143002"/>
                  </a:moveTo>
                  <a:cubicBezTo>
                    <a:pt x="0" y="64008"/>
                    <a:pt x="64135" y="0"/>
                    <a:pt x="143129" y="0"/>
                  </a:cubicBezTo>
                  <a:lnTo>
                    <a:pt x="6115558" y="0"/>
                  </a:lnTo>
                  <a:cubicBezTo>
                    <a:pt x="6194552" y="0"/>
                    <a:pt x="6258687" y="64008"/>
                    <a:pt x="6258687" y="143002"/>
                  </a:cubicBezTo>
                  <a:lnTo>
                    <a:pt x="6258687" y="3990340"/>
                  </a:lnTo>
                  <a:cubicBezTo>
                    <a:pt x="6258687" y="4069334"/>
                    <a:pt x="6194552" y="4133342"/>
                    <a:pt x="6115558" y="4133342"/>
                  </a:cubicBezTo>
                  <a:lnTo>
                    <a:pt x="143129" y="4133342"/>
                  </a:lnTo>
                  <a:cubicBezTo>
                    <a:pt x="64135" y="4133215"/>
                    <a:pt x="0" y="4069207"/>
                    <a:pt x="0" y="3990340"/>
                  </a:cubicBezTo>
                  <a:close/>
                </a:path>
              </a:pathLst>
            </a:custGeom>
            <a:solidFill>
              <a:srgbClr val="F0D4F7"/>
            </a:solidFill>
          </p:spPr>
        </p:sp>
        <p:sp>
          <p:nvSpPr>
            <p:cNvPr name="Freeform 21" id="21"/>
            <p:cNvSpPr/>
            <p:nvPr/>
          </p:nvSpPr>
          <p:spPr>
            <a:xfrm flipH="false" flipV="false" rot="0">
              <a:off x="0" y="0"/>
              <a:ext cx="6271387" cy="4146042"/>
            </a:xfrm>
            <a:custGeom>
              <a:avLst/>
              <a:gdLst/>
              <a:ahLst/>
              <a:cxnLst/>
              <a:rect r="r" b="b" t="t" l="l"/>
              <a:pathLst>
                <a:path h="4146042" w="6271387">
                  <a:moveTo>
                    <a:pt x="0" y="149352"/>
                  </a:moveTo>
                  <a:cubicBezTo>
                    <a:pt x="0" y="66802"/>
                    <a:pt x="66929" y="0"/>
                    <a:pt x="149479" y="0"/>
                  </a:cubicBezTo>
                  <a:lnTo>
                    <a:pt x="6121908" y="0"/>
                  </a:lnTo>
                  <a:lnTo>
                    <a:pt x="6121908" y="6350"/>
                  </a:lnTo>
                  <a:lnTo>
                    <a:pt x="6121908" y="0"/>
                  </a:lnTo>
                  <a:cubicBezTo>
                    <a:pt x="6204458" y="0"/>
                    <a:pt x="6271387" y="66802"/>
                    <a:pt x="6271387" y="149352"/>
                  </a:cubicBezTo>
                  <a:lnTo>
                    <a:pt x="6265037" y="149352"/>
                  </a:lnTo>
                  <a:lnTo>
                    <a:pt x="6271387" y="149352"/>
                  </a:lnTo>
                  <a:lnTo>
                    <a:pt x="6271387" y="3996690"/>
                  </a:lnTo>
                  <a:lnTo>
                    <a:pt x="6265037" y="3996690"/>
                  </a:lnTo>
                  <a:lnTo>
                    <a:pt x="6271387" y="3996690"/>
                  </a:lnTo>
                  <a:cubicBezTo>
                    <a:pt x="6271387" y="4079113"/>
                    <a:pt x="6204458" y="4146042"/>
                    <a:pt x="6121908" y="4146042"/>
                  </a:cubicBezTo>
                  <a:lnTo>
                    <a:pt x="6121908" y="4139692"/>
                  </a:lnTo>
                  <a:lnTo>
                    <a:pt x="6121908" y="4146042"/>
                  </a:lnTo>
                  <a:lnTo>
                    <a:pt x="149479" y="4146042"/>
                  </a:lnTo>
                  <a:lnTo>
                    <a:pt x="149479" y="4139692"/>
                  </a:lnTo>
                  <a:lnTo>
                    <a:pt x="149479" y="4146042"/>
                  </a:lnTo>
                  <a:cubicBezTo>
                    <a:pt x="66929" y="4145915"/>
                    <a:pt x="0" y="4079113"/>
                    <a:pt x="0" y="3996690"/>
                  </a:cubicBezTo>
                  <a:lnTo>
                    <a:pt x="0" y="149352"/>
                  </a:lnTo>
                  <a:lnTo>
                    <a:pt x="6350" y="149352"/>
                  </a:lnTo>
                  <a:lnTo>
                    <a:pt x="0" y="149352"/>
                  </a:lnTo>
                  <a:moveTo>
                    <a:pt x="12700" y="149352"/>
                  </a:moveTo>
                  <a:lnTo>
                    <a:pt x="12700" y="3996690"/>
                  </a:lnTo>
                  <a:lnTo>
                    <a:pt x="6350" y="3996690"/>
                  </a:lnTo>
                  <a:lnTo>
                    <a:pt x="12700" y="3996690"/>
                  </a:lnTo>
                  <a:cubicBezTo>
                    <a:pt x="12700" y="4072128"/>
                    <a:pt x="73914" y="4133342"/>
                    <a:pt x="149479" y="4133342"/>
                  </a:cubicBezTo>
                  <a:lnTo>
                    <a:pt x="6121908" y="4133342"/>
                  </a:lnTo>
                  <a:cubicBezTo>
                    <a:pt x="6197473" y="4133342"/>
                    <a:pt x="6258687" y="4072128"/>
                    <a:pt x="6258687" y="3996690"/>
                  </a:cubicBezTo>
                  <a:lnTo>
                    <a:pt x="6258687" y="149352"/>
                  </a:lnTo>
                  <a:cubicBezTo>
                    <a:pt x="6258687" y="73914"/>
                    <a:pt x="6197473" y="12700"/>
                    <a:pt x="6121908" y="12700"/>
                  </a:cubicBezTo>
                  <a:lnTo>
                    <a:pt x="149479" y="12700"/>
                  </a:lnTo>
                  <a:lnTo>
                    <a:pt x="149479" y="6350"/>
                  </a:lnTo>
                  <a:lnTo>
                    <a:pt x="149479" y="12700"/>
                  </a:lnTo>
                  <a:cubicBezTo>
                    <a:pt x="73914" y="12700"/>
                    <a:pt x="12700" y="73914"/>
                    <a:pt x="12700" y="149352"/>
                  </a:cubicBezTo>
                  <a:close/>
                </a:path>
              </a:pathLst>
            </a:custGeom>
            <a:solidFill>
              <a:srgbClr val="D6BADD"/>
            </a:solidFill>
          </p:spPr>
        </p:sp>
      </p:grpSp>
      <p:grpSp>
        <p:nvGrpSpPr>
          <p:cNvPr name="Group 22" id="22"/>
          <p:cNvGrpSpPr/>
          <p:nvPr/>
        </p:nvGrpSpPr>
        <p:grpSpPr>
          <a:xfrm rot="0">
            <a:off x="12965460" y="2604046"/>
            <a:ext cx="3003351" cy="375345"/>
            <a:chOff x="0" y="0"/>
            <a:chExt cx="4004468" cy="500460"/>
          </a:xfrm>
        </p:grpSpPr>
        <p:sp>
          <p:nvSpPr>
            <p:cNvPr name="Freeform 23" id="23"/>
            <p:cNvSpPr/>
            <p:nvPr/>
          </p:nvSpPr>
          <p:spPr>
            <a:xfrm flipH="false" flipV="false" rot="0">
              <a:off x="0" y="0"/>
              <a:ext cx="4004468" cy="500460"/>
            </a:xfrm>
            <a:custGeom>
              <a:avLst/>
              <a:gdLst/>
              <a:ahLst/>
              <a:cxnLst/>
              <a:rect r="r" b="b" t="t" l="l"/>
              <a:pathLst>
                <a:path h="500460" w="4004468">
                  <a:moveTo>
                    <a:pt x="0" y="0"/>
                  </a:moveTo>
                  <a:lnTo>
                    <a:pt x="4004468" y="0"/>
                  </a:lnTo>
                  <a:lnTo>
                    <a:pt x="4004468" y="500460"/>
                  </a:lnTo>
                  <a:lnTo>
                    <a:pt x="0" y="500460"/>
                  </a:lnTo>
                  <a:close/>
                </a:path>
              </a:pathLst>
            </a:custGeom>
            <a:solidFill>
              <a:srgbClr val="000000">
                <a:alpha val="0"/>
              </a:srgbClr>
            </a:solidFill>
          </p:spPr>
        </p:sp>
        <p:sp>
          <p:nvSpPr>
            <p:cNvPr name="TextBox 24" id="24"/>
            <p:cNvSpPr txBox="true"/>
            <p:nvPr/>
          </p:nvSpPr>
          <p:spPr>
            <a:xfrm>
              <a:off x="0" y="-19050"/>
              <a:ext cx="4004468" cy="519510"/>
            </a:xfrm>
            <a:prstGeom prst="rect">
              <a:avLst/>
            </a:prstGeom>
          </p:spPr>
          <p:txBody>
            <a:bodyPr anchor="t" rtlCol="false" tIns="0" lIns="0" bIns="0" rIns="0"/>
            <a:lstStyle/>
            <a:p>
              <a:pPr algn="l">
                <a:lnSpc>
                  <a:spcPts val="2937"/>
                </a:lnSpc>
              </a:pPr>
              <a:r>
                <a:rPr lang="en-US" b="true" sz="2312" spc="-47">
                  <a:solidFill>
                    <a:srgbClr val="272525"/>
                  </a:solidFill>
                  <a:latin typeface="Source Serif Pro Bold"/>
                  <a:ea typeface="Source Serif Pro Bold"/>
                  <a:cs typeface="Source Serif Pro Bold"/>
                  <a:sym typeface="Source Serif Pro Bold"/>
                </a:rPr>
                <a:t>Suppliers Table</a:t>
              </a:r>
            </a:p>
          </p:txBody>
        </p:sp>
      </p:grpSp>
      <p:grpSp>
        <p:nvGrpSpPr>
          <p:cNvPr name="Group 25" id="25"/>
          <p:cNvGrpSpPr/>
          <p:nvPr/>
        </p:nvGrpSpPr>
        <p:grpSpPr>
          <a:xfrm rot="0">
            <a:off x="12965460" y="3132535"/>
            <a:ext cx="4164509" cy="1633538"/>
            <a:chOff x="0" y="0"/>
            <a:chExt cx="5552678" cy="2178050"/>
          </a:xfrm>
        </p:grpSpPr>
        <p:sp>
          <p:nvSpPr>
            <p:cNvPr name="Freeform 26" id="26"/>
            <p:cNvSpPr/>
            <p:nvPr/>
          </p:nvSpPr>
          <p:spPr>
            <a:xfrm flipH="false" flipV="false" rot="0">
              <a:off x="0" y="0"/>
              <a:ext cx="5552679" cy="2178050"/>
            </a:xfrm>
            <a:custGeom>
              <a:avLst/>
              <a:gdLst/>
              <a:ahLst/>
              <a:cxnLst/>
              <a:rect r="r" b="b" t="t" l="l"/>
              <a:pathLst>
                <a:path h="2178050" w="5552679">
                  <a:moveTo>
                    <a:pt x="0" y="0"/>
                  </a:moveTo>
                  <a:lnTo>
                    <a:pt x="5552679" y="0"/>
                  </a:lnTo>
                  <a:lnTo>
                    <a:pt x="5552679" y="2178050"/>
                  </a:lnTo>
                  <a:lnTo>
                    <a:pt x="0" y="2178050"/>
                  </a:lnTo>
                  <a:close/>
                </a:path>
              </a:pathLst>
            </a:custGeom>
            <a:solidFill>
              <a:srgbClr val="000000">
                <a:alpha val="0"/>
              </a:srgbClr>
            </a:solidFill>
          </p:spPr>
        </p:sp>
        <p:sp>
          <p:nvSpPr>
            <p:cNvPr name="TextBox 27" id="27"/>
            <p:cNvSpPr txBox="true"/>
            <p:nvPr/>
          </p:nvSpPr>
          <p:spPr>
            <a:xfrm>
              <a:off x="0" y="-76200"/>
              <a:ext cx="5552678" cy="2254250"/>
            </a:xfrm>
            <a:prstGeom prst="rect">
              <a:avLst/>
            </a:prstGeom>
          </p:spPr>
          <p:txBody>
            <a:bodyPr anchor="t" rtlCol="false" tIns="0" lIns="0" bIns="0" rIns="0"/>
            <a:lstStyle/>
            <a:p>
              <a:pPr algn="l">
                <a:lnSpc>
                  <a:spcPts val="3187"/>
                </a:lnSpc>
              </a:pPr>
              <a:r>
                <a:rPr lang="en-US" sz="2000" spc="-40">
                  <a:solidFill>
                    <a:srgbClr val="272525"/>
                  </a:solidFill>
                  <a:latin typeface="Source Sans Pro"/>
                  <a:ea typeface="Source Sans Pro"/>
                  <a:cs typeface="Source Sans Pro"/>
                  <a:sym typeface="Source Sans Pro"/>
                </a:rPr>
                <a:t>Contains supplier_id, supplier_name, contact_name, email, phone, and address. This table manages all vendor relationships for product sourcing.</a:t>
              </a:r>
            </a:p>
          </p:txBody>
        </p:sp>
      </p:grpSp>
      <p:grpSp>
        <p:nvGrpSpPr>
          <p:cNvPr name="Group 28" id="28"/>
          <p:cNvGrpSpPr/>
          <p:nvPr/>
        </p:nvGrpSpPr>
        <p:grpSpPr>
          <a:xfrm rot="0">
            <a:off x="7746652" y="5689699"/>
            <a:ext cx="9652695" cy="1884313"/>
            <a:chOff x="0" y="0"/>
            <a:chExt cx="12870260" cy="2512417"/>
          </a:xfrm>
        </p:grpSpPr>
        <p:sp>
          <p:nvSpPr>
            <p:cNvPr name="Freeform 29" id="29"/>
            <p:cNvSpPr/>
            <p:nvPr/>
          </p:nvSpPr>
          <p:spPr>
            <a:xfrm flipH="false" flipV="false" rot="0">
              <a:off x="6350" y="6350"/>
              <a:ext cx="12857480" cy="2499741"/>
            </a:xfrm>
            <a:custGeom>
              <a:avLst/>
              <a:gdLst/>
              <a:ahLst/>
              <a:cxnLst/>
              <a:rect r="r" b="b" t="t" l="l"/>
              <a:pathLst>
                <a:path h="2499741" w="12857480">
                  <a:moveTo>
                    <a:pt x="0" y="143002"/>
                  </a:moveTo>
                  <a:cubicBezTo>
                    <a:pt x="0" y="64008"/>
                    <a:pt x="64262" y="0"/>
                    <a:pt x="143510" y="0"/>
                  </a:cubicBezTo>
                  <a:lnTo>
                    <a:pt x="12713970" y="0"/>
                  </a:lnTo>
                  <a:cubicBezTo>
                    <a:pt x="12793218" y="0"/>
                    <a:pt x="12857480" y="64008"/>
                    <a:pt x="12857480" y="143002"/>
                  </a:cubicBezTo>
                  <a:lnTo>
                    <a:pt x="12857480" y="2356739"/>
                  </a:lnTo>
                  <a:cubicBezTo>
                    <a:pt x="12857480" y="2435733"/>
                    <a:pt x="12793218" y="2499741"/>
                    <a:pt x="12713970" y="2499741"/>
                  </a:cubicBezTo>
                  <a:lnTo>
                    <a:pt x="143510" y="2499741"/>
                  </a:lnTo>
                  <a:cubicBezTo>
                    <a:pt x="64262" y="2499741"/>
                    <a:pt x="0" y="2435733"/>
                    <a:pt x="0" y="2356739"/>
                  </a:cubicBezTo>
                  <a:close/>
                </a:path>
              </a:pathLst>
            </a:custGeom>
            <a:solidFill>
              <a:srgbClr val="F0D4F7"/>
            </a:solidFill>
          </p:spPr>
        </p:sp>
        <p:sp>
          <p:nvSpPr>
            <p:cNvPr name="Freeform 30" id="30"/>
            <p:cNvSpPr/>
            <p:nvPr/>
          </p:nvSpPr>
          <p:spPr>
            <a:xfrm flipH="false" flipV="false" rot="0">
              <a:off x="0" y="0"/>
              <a:ext cx="12870180" cy="2512441"/>
            </a:xfrm>
            <a:custGeom>
              <a:avLst/>
              <a:gdLst/>
              <a:ahLst/>
              <a:cxnLst/>
              <a:rect r="r" b="b" t="t" l="l"/>
              <a:pathLst>
                <a:path h="2512441" w="12870180">
                  <a:moveTo>
                    <a:pt x="0" y="149352"/>
                  </a:moveTo>
                  <a:cubicBezTo>
                    <a:pt x="0" y="66802"/>
                    <a:pt x="67183" y="0"/>
                    <a:pt x="149860" y="0"/>
                  </a:cubicBezTo>
                  <a:lnTo>
                    <a:pt x="12720320" y="0"/>
                  </a:lnTo>
                  <a:lnTo>
                    <a:pt x="12720320" y="6350"/>
                  </a:lnTo>
                  <a:lnTo>
                    <a:pt x="12720320" y="0"/>
                  </a:lnTo>
                  <a:cubicBezTo>
                    <a:pt x="12803124" y="0"/>
                    <a:pt x="12870180" y="66802"/>
                    <a:pt x="12870180" y="149352"/>
                  </a:cubicBezTo>
                  <a:lnTo>
                    <a:pt x="12863830" y="149352"/>
                  </a:lnTo>
                  <a:lnTo>
                    <a:pt x="12870180" y="149352"/>
                  </a:lnTo>
                  <a:lnTo>
                    <a:pt x="12870180" y="2363089"/>
                  </a:lnTo>
                  <a:lnTo>
                    <a:pt x="12863830" y="2363089"/>
                  </a:lnTo>
                  <a:lnTo>
                    <a:pt x="12870180" y="2363089"/>
                  </a:lnTo>
                  <a:cubicBezTo>
                    <a:pt x="12870180" y="2445512"/>
                    <a:pt x="12802997" y="2512441"/>
                    <a:pt x="12720320" y="2512441"/>
                  </a:cubicBezTo>
                  <a:lnTo>
                    <a:pt x="12720320" y="2506091"/>
                  </a:lnTo>
                  <a:lnTo>
                    <a:pt x="12720320" y="2512441"/>
                  </a:lnTo>
                  <a:lnTo>
                    <a:pt x="149860" y="2512441"/>
                  </a:lnTo>
                  <a:lnTo>
                    <a:pt x="149860" y="2506091"/>
                  </a:lnTo>
                  <a:lnTo>
                    <a:pt x="149860" y="2512441"/>
                  </a:lnTo>
                  <a:cubicBezTo>
                    <a:pt x="67056" y="2512441"/>
                    <a:pt x="0" y="2445639"/>
                    <a:pt x="0" y="2363089"/>
                  </a:cubicBezTo>
                  <a:lnTo>
                    <a:pt x="0" y="149352"/>
                  </a:lnTo>
                  <a:lnTo>
                    <a:pt x="6350" y="149352"/>
                  </a:lnTo>
                  <a:lnTo>
                    <a:pt x="0" y="149352"/>
                  </a:lnTo>
                  <a:moveTo>
                    <a:pt x="12700" y="149352"/>
                  </a:moveTo>
                  <a:lnTo>
                    <a:pt x="12700" y="2363089"/>
                  </a:lnTo>
                  <a:lnTo>
                    <a:pt x="6350" y="2363089"/>
                  </a:lnTo>
                  <a:lnTo>
                    <a:pt x="12700" y="2363089"/>
                  </a:lnTo>
                  <a:cubicBezTo>
                    <a:pt x="12700" y="2438527"/>
                    <a:pt x="74041" y="2499741"/>
                    <a:pt x="149860" y="2499741"/>
                  </a:cubicBezTo>
                  <a:lnTo>
                    <a:pt x="12720320" y="2499741"/>
                  </a:lnTo>
                  <a:cubicBezTo>
                    <a:pt x="12796139" y="2499741"/>
                    <a:pt x="12857480" y="2438527"/>
                    <a:pt x="12857480" y="2363089"/>
                  </a:cubicBezTo>
                  <a:lnTo>
                    <a:pt x="12857480" y="149352"/>
                  </a:lnTo>
                  <a:cubicBezTo>
                    <a:pt x="12857480" y="73914"/>
                    <a:pt x="12796139" y="12700"/>
                    <a:pt x="12720320" y="12700"/>
                  </a:cubicBezTo>
                  <a:lnTo>
                    <a:pt x="149860" y="12700"/>
                  </a:lnTo>
                  <a:lnTo>
                    <a:pt x="149860" y="6350"/>
                  </a:lnTo>
                  <a:lnTo>
                    <a:pt x="149860" y="12700"/>
                  </a:lnTo>
                  <a:cubicBezTo>
                    <a:pt x="74041" y="12700"/>
                    <a:pt x="12700" y="73914"/>
                    <a:pt x="12700" y="149352"/>
                  </a:cubicBezTo>
                  <a:close/>
                </a:path>
              </a:pathLst>
            </a:custGeom>
            <a:solidFill>
              <a:srgbClr val="D6BADD"/>
            </a:solidFill>
          </p:spPr>
        </p:sp>
      </p:grpSp>
      <p:grpSp>
        <p:nvGrpSpPr>
          <p:cNvPr name="Group 31" id="31"/>
          <p:cNvGrpSpPr/>
          <p:nvPr/>
        </p:nvGrpSpPr>
        <p:grpSpPr>
          <a:xfrm rot="0">
            <a:off x="8016180" y="5959227"/>
            <a:ext cx="3003351" cy="375345"/>
            <a:chOff x="0" y="0"/>
            <a:chExt cx="4004468" cy="500460"/>
          </a:xfrm>
        </p:grpSpPr>
        <p:sp>
          <p:nvSpPr>
            <p:cNvPr name="Freeform 32" id="32"/>
            <p:cNvSpPr/>
            <p:nvPr/>
          </p:nvSpPr>
          <p:spPr>
            <a:xfrm flipH="false" flipV="false" rot="0">
              <a:off x="0" y="0"/>
              <a:ext cx="4004468" cy="500460"/>
            </a:xfrm>
            <a:custGeom>
              <a:avLst/>
              <a:gdLst/>
              <a:ahLst/>
              <a:cxnLst/>
              <a:rect r="r" b="b" t="t" l="l"/>
              <a:pathLst>
                <a:path h="500460" w="4004468">
                  <a:moveTo>
                    <a:pt x="0" y="0"/>
                  </a:moveTo>
                  <a:lnTo>
                    <a:pt x="4004468" y="0"/>
                  </a:lnTo>
                  <a:lnTo>
                    <a:pt x="4004468" y="500460"/>
                  </a:lnTo>
                  <a:lnTo>
                    <a:pt x="0" y="500460"/>
                  </a:lnTo>
                  <a:close/>
                </a:path>
              </a:pathLst>
            </a:custGeom>
            <a:solidFill>
              <a:srgbClr val="000000">
                <a:alpha val="0"/>
              </a:srgbClr>
            </a:solidFill>
          </p:spPr>
        </p:sp>
        <p:sp>
          <p:nvSpPr>
            <p:cNvPr name="TextBox 33" id="33"/>
            <p:cNvSpPr txBox="true"/>
            <p:nvPr/>
          </p:nvSpPr>
          <p:spPr>
            <a:xfrm>
              <a:off x="0" y="-19050"/>
              <a:ext cx="4004468" cy="519510"/>
            </a:xfrm>
            <a:prstGeom prst="rect">
              <a:avLst/>
            </a:prstGeom>
          </p:spPr>
          <p:txBody>
            <a:bodyPr anchor="t" rtlCol="false" tIns="0" lIns="0" bIns="0" rIns="0"/>
            <a:lstStyle/>
            <a:p>
              <a:pPr algn="l">
                <a:lnSpc>
                  <a:spcPts val="2937"/>
                </a:lnSpc>
              </a:pPr>
              <a:r>
                <a:rPr lang="en-US" b="true" sz="2312" spc="-47">
                  <a:solidFill>
                    <a:srgbClr val="272525"/>
                  </a:solidFill>
                  <a:latin typeface="Source Serif Pro Bold"/>
                  <a:ea typeface="Source Serif Pro Bold"/>
                  <a:cs typeface="Source Serif Pro Bold"/>
                  <a:sym typeface="Source Serif Pro Bold"/>
                </a:rPr>
                <a:t>Inventory Table</a:t>
              </a:r>
            </a:p>
          </p:txBody>
        </p:sp>
      </p:grpSp>
      <p:grpSp>
        <p:nvGrpSpPr>
          <p:cNvPr name="Group 34" id="34"/>
          <p:cNvGrpSpPr/>
          <p:nvPr/>
        </p:nvGrpSpPr>
        <p:grpSpPr>
          <a:xfrm rot="0">
            <a:off x="8016180" y="6487716"/>
            <a:ext cx="9113639" cy="816769"/>
            <a:chOff x="0" y="0"/>
            <a:chExt cx="12151518" cy="1089025"/>
          </a:xfrm>
        </p:grpSpPr>
        <p:sp>
          <p:nvSpPr>
            <p:cNvPr name="Freeform 35" id="35"/>
            <p:cNvSpPr/>
            <p:nvPr/>
          </p:nvSpPr>
          <p:spPr>
            <a:xfrm flipH="false" flipV="false" rot="0">
              <a:off x="0" y="0"/>
              <a:ext cx="12151518" cy="1089025"/>
            </a:xfrm>
            <a:custGeom>
              <a:avLst/>
              <a:gdLst/>
              <a:ahLst/>
              <a:cxnLst/>
              <a:rect r="r" b="b" t="t" l="l"/>
              <a:pathLst>
                <a:path h="1089025" w="12151518">
                  <a:moveTo>
                    <a:pt x="0" y="0"/>
                  </a:moveTo>
                  <a:lnTo>
                    <a:pt x="12151518" y="0"/>
                  </a:lnTo>
                  <a:lnTo>
                    <a:pt x="12151518" y="1089025"/>
                  </a:lnTo>
                  <a:lnTo>
                    <a:pt x="0" y="1089025"/>
                  </a:lnTo>
                  <a:close/>
                </a:path>
              </a:pathLst>
            </a:custGeom>
            <a:solidFill>
              <a:srgbClr val="000000">
                <a:alpha val="0"/>
              </a:srgbClr>
            </a:solidFill>
          </p:spPr>
        </p:sp>
        <p:sp>
          <p:nvSpPr>
            <p:cNvPr name="TextBox 36" id="36"/>
            <p:cNvSpPr txBox="true"/>
            <p:nvPr/>
          </p:nvSpPr>
          <p:spPr>
            <a:xfrm>
              <a:off x="0" y="-76200"/>
              <a:ext cx="12151518" cy="1165225"/>
            </a:xfrm>
            <a:prstGeom prst="rect">
              <a:avLst/>
            </a:prstGeom>
          </p:spPr>
          <p:txBody>
            <a:bodyPr anchor="t" rtlCol="false" tIns="0" lIns="0" bIns="0" rIns="0"/>
            <a:lstStyle/>
            <a:p>
              <a:pPr algn="l">
                <a:lnSpc>
                  <a:spcPts val="3187"/>
                </a:lnSpc>
              </a:pPr>
              <a:r>
                <a:rPr lang="en-US" sz="2000" spc="-40">
                  <a:solidFill>
                    <a:srgbClr val="272525"/>
                  </a:solidFill>
                  <a:latin typeface="Source Sans Pro"/>
                  <a:ea typeface="Source Sans Pro"/>
                  <a:cs typeface="Source Sans Pro"/>
                  <a:sym typeface="Source Sans Pro"/>
                </a:rPr>
                <a:t>Tracks inventory_id, product_id (foreign key), quantity, and last_updated timestamp. This ensures accurate stock management.</a:t>
              </a:r>
            </a:p>
          </p:txBody>
        </p:sp>
      </p:grpSp>
      <p:grpSp>
        <p:nvGrpSpPr>
          <p:cNvPr name="Group 37" id="37"/>
          <p:cNvGrpSpPr/>
          <p:nvPr/>
        </p:nvGrpSpPr>
        <p:grpSpPr>
          <a:xfrm rot="0">
            <a:off x="7751415" y="7856339"/>
            <a:ext cx="9643170" cy="1225154"/>
            <a:chOff x="0" y="0"/>
            <a:chExt cx="12857560" cy="1633538"/>
          </a:xfrm>
        </p:grpSpPr>
        <p:sp>
          <p:nvSpPr>
            <p:cNvPr name="Freeform 38" id="38"/>
            <p:cNvSpPr/>
            <p:nvPr/>
          </p:nvSpPr>
          <p:spPr>
            <a:xfrm flipH="false" flipV="false" rot="0">
              <a:off x="0" y="0"/>
              <a:ext cx="12857560" cy="1633538"/>
            </a:xfrm>
            <a:custGeom>
              <a:avLst/>
              <a:gdLst/>
              <a:ahLst/>
              <a:cxnLst/>
              <a:rect r="r" b="b" t="t" l="l"/>
              <a:pathLst>
                <a:path h="1633538" w="12857560">
                  <a:moveTo>
                    <a:pt x="0" y="0"/>
                  </a:moveTo>
                  <a:lnTo>
                    <a:pt x="12857560" y="0"/>
                  </a:lnTo>
                  <a:lnTo>
                    <a:pt x="12857560" y="1633538"/>
                  </a:lnTo>
                  <a:lnTo>
                    <a:pt x="0" y="1633538"/>
                  </a:lnTo>
                  <a:close/>
                </a:path>
              </a:pathLst>
            </a:custGeom>
            <a:solidFill>
              <a:srgbClr val="000000">
                <a:alpha val="0"/>
              </a:srgbClr>
            </a:solidFill>
          </p:spPr>
        </p:sp>
        <p:sp>
          <p:nvSpPr>
            <p:cNvPr name="TextBox 39" id="39"/>
            <p:cNvSpPr txBox="true"/>
            <p:nvPr/>
          </p:nvSpPr>
          <p:spPr>
            <a:xfrm>
              <a:off x="0" y="-76200"/>
              <a:ext cx="12857560" cy="1709738"/>
            </a:xfrm>
            <a:prstGeom prst="rect">
              <a:avLst/>
            </a:prstGeom>
          </p:spPr>
          <p:txBody>
            <a:bodyPr anchor="t" rtlCol="false" tIns="0" lIns="0" bIns="0" rIns="0"/>
            <a:lstStyle/>
            <a:p>
              <a:pPr algn="l">
                <a:lnSpc>
                  <a:spcPts val="3187"/>
                </a:lnSpc>
              </a:pPr>
              <a:r>
                <a:rPr lang="en-US" sz="2000" spc="-40">
                  <a:solidFill>
                    <a:srgbClr val="272525"/>
                  </a:solidFill>
                  <a:latin typeface="Source Sans Pro"/>
                  <a:ea typeface="Source Sans Pro"/>
                  <a:cs typeface="Source Sans Pro"/>
                  <a:sym typeface="Source Sans Pro"/>
                </a:rPr>
                <a:t>These interconnected tables allow for comprehensive product management, from supplier relationships to inventory tracking. The system supports various clothing items including formal shirts, casual jeans, winter jackets, and accessories from suppliers worldwide.</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Id5"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6"/>
            <a:stretch>
              <a:fillRect l="0" t="0" r="0" b="0"/>
            </a:stretch>
          </a:blipFill>
        </p:spPr>
      </p:sp>
      <p:grpSp>
        <p:nvGrpSpPr>
          <p:cNvPr name="Group 7" id="7"/>
          <p:cNvGrpSpPr/>
          <p:nvPr/>
        </p:nvGrpSpPr>
        <p:grpSpPr>
          <a:xfrm rot="0">
            <a:off x="875259" y="687735"/>
            <a:ext cx="6359129" cy="735509"/>
            <a:chOff x="0" y="0"/>
            <a:chExt cx="8478838" cy="980678"/>
          </a:xfrm>
        </p:grpSpPr>
        <p:sp>
          <p:nvSpPr>
            <p:cNvPr name="Freeform 8" id="8"/>
            <p:cNvSpPr/>
            <p:nvPr/>
          </p:nvSpPr>
          <p:spPr>
            <a:xfrm flipH="false" flipV="false" rot="0">
              <a:off x="0" y="0"/>
              <a:ext cx="8478838" cy="980678"/>
            </a:xfrm>
            <a:custGeom>
              <a:avLst/>
              <a:gdLst/>
              <a:ahLst/>
              <a:cxnLst/>
              <a:rect r="r" b="b" t="t" l="l"/>
              <a:pathLst>
                <a:path h="980678" w="8478838">
                  <a:moveTo>
                    <a:pt x="0" y="0"/>
                  </a:moveTo>
                  <a:lnTo>
                    <a:pt x="8478838" y="0"/>
                  </a:lnTo>
                  <a:lnTo>
                    <a:pt x="8478838" y="980678"/>
                  </a:lnTo>
                  <a:lnTo>
                    <a:pt x="0" y="980678"/>
                  </a:lnTo>
                  <a:close/>
                </a:path>
              </a:pathLst>
            </a:custGeom>
            <a:solidFill>
              <a:srgbClr val="000000">
                <a:alpha val="0"/>
              </a:srgbClr>
            </a:solidFill>
          </p:spPr>
        </p:sp>
        <p:sp>
          <p:nvSpPr>
            <p:cNvPr name="TextBox 9" id="9"/>
            <p:cNvSpPr txBox="true"/>
            <p:nvPr/>
          </p:nvSpPr>
          <p:spPr>
            <a:xfrm>
              <a:off x="0" y="-19050"/>
              <a:ext cx="8478838" cy="999728"/>
            </a:xfrm>
            <a:prstGeom prst="rect">
              <a:avLst/>
            </a:prstGeom>
          </p:spPr>
          <p:txBody>
            <a:bodyPr anchor="t" rtlCol="false" tIns="0" lIns="0" bIns="0" rIns="0"/>
            <a:lstStyle/>
            <a:p>
              <a:pPr algn="l">
                <a:lnSpc>
                  <a:spcPts val="5750"/>
                </a:lnSpc>
              </a:pPr>
              <a:r>
                <a:rPr lang="en-US" b="true" sz="4625" spc="-92">
                  <a:solidFill>
                    <a:srgbClr val="000000"/>
                  </a:solidFill>
                  <a:latin typeface="Source Serif Pro Bold"/>
                  <a:ea typeface="Source Serif Pro Bold"/>
                  <a:cs typeface="Source Serif Pro Bold"/>
                  <a:sym typeface="Source Serif Pro Bold"/>
                </a:rPr>
                <a:t>Order Processing System</a:t>
              </a:r>
            </a:p>
          </p:txBody>
        </p:sp>
      </p:grpSp>
      <p:sp>
        <p:nvSpPr>
          <p:cNvPr name="Freeform 10" id="10" descr="preencoded.png"/>
          <p:cNvSpPr/>
          <p:nvPr/>
        </p:nvSpPr>
        <p:spPr>
          <a:xfrm flipH="false" flipV="false" rot="0">
            <a:off x="875259" y="1798290"/>
            <a:ext cx="1250454" cy="1817935"/>
          </a:xfrm>
          <a:custGeom>
            <a:avLst/>
            <a:gdLst/>
            <a:ahLst/>
            <a:cxnLst/>
            <a:rect r="r" b="b" t="t" l="l"/>
            <a:pathLst>
              <a:path h="1817935" w="1250454">
                <a:moveTo>
                  <a:pt x="0" y="0"/>
                </a:moveTo>
                <a:lnTo>
                  <a:pt x="1250453" y="0"/>
                </a:lnTo>
                <a:lnTo>
                  <a:pt x="1250453" y="1817935"/>
                </a:lnTo>
                <a:lnTo>
                  <a:pt x="0" y="1817935"/>
                </a:lnTo>
                <a:lnTo>
                  <a:pt x="0" y="0"/>
                </a:lnTo>
                <a:close/>
              </a:path>
            </a:pathLst>
          </a:custGeom>
          <a:blipFill>
            <a:blip r:embed="rId7"/>
            <a:stretch>
              <a:fillRect l="0" t="-144" r="0" b="-144"/>
            </a:stretch>
          </a:blipFill>
        </p:spPr>
      </p:sp>
      <p:grpSp>
        <p:nvGrpSpPr>
          <p:cNvPr name="Group 11" id="11"/>
          <p:cNvGrpSpPr/>
          <p:nvPr/>
        </p:nvGrpSpPr>
        <p:grpSpPr>
          <a:xfrm rot="0">
            <a:off x="2500759" y="2048321"/>
            <a:ext cx="2942184" cy="367754"/>
            <a:chOff x="0" y="0"/>
            <a:chExt cx="3922912" cy="490338"/>
          </a:xfrm>
        </p:grpSpPr>
        <p:sp>
          <p:nvSpPr>
            <p:cNvPr name="Freeform 12" id="12"/>
            <p:cNvSpPr/>
            <p:nvPr/>
          </p:nvSpPr>
          <p:spPr>
            <a:xfrm flipH="false" flipV="false" rot="0">
              <a:off x="0" y="0"/>
              <a:ext cx="3922912" cy="490338"/>
            </a:xfrm>
            <a:custGeom>
              <a:avLst/>
              <a:gdLst/>
              <a:ahLst/>
              <a:cxnLst/>
              <a:rect r="r" b="b" t="t" l="l"/>
              <a:pathLst>
                <a:path h="490338" w="3922912">
                  <a:moveTo>
                    <a:pt x="0" y="0"/>
                  </a:moveTo>
                  <a:lnTo>
                    <a:pt x="3922912" y="0"/>
                  </a:lnTo>
                  <a:lnTo>
                    <a:pt x="3922912" y="490338"/>
                  </a:lnTo>
                  <a:lnTo>
                    <a:pt x="0" y="490338"/>
                  </a:lnTo>
                  <a:close/>
                </a:path>
              </a:pathLst>
            </a:custGeom>
            <a:solidFill>
              <a:srgbClr val="000000">
                <a:alpha val="0"/>
              </a:srgbClr>
            </a:solidFill>
          </p:spPr>
        </p:sp>
        <p:sp>
          <p:nvSpPr>
            <p:cNvPr name="TextBox 13" id="13"/>
            <p:cNvSpPr txBox="true"/>
            <p:nvPr/>
          </p:nvSpPr>
          <p:spPr>
            <a:xfrm>
              <a:off x="0" y="-9525"/>
              <a:ext cx="3922912" cy="499863"/>
            </a:xfrm>
            <a:prstGeom prst="rect">
              <a:avLst/>
            </a:prstGeom>
          </p:spPr>
          <p:txBody>
            <a:bodyPr anchor="t" rtlCol="false" tIns="0" lIns="0" bIns="0" rIns="0"/>
            <a:lstStyle/>
            <a:p>
              <a:pPr algn="l">
                <a:lnSpc>
                  <a:spcPts val="2875"/>
                </a:lnSpc>
              </a:pPr>
              <a:r>
                <a:rPr lang="en-US" b="true" sz="2312" spc="-46">
                  <a:solidFill>
                    <a:srgbClr val="272525"/>
                  </a:solidFill>
                  <a:latin typeface="Source Serif Pro Bold"/>
                  <a:ea typeface="Source Serif Pro Bold"/>
                  <a:cs typeface="Source Serif Pro Bold"/>
                  <a:sym typeface="Source Serif Pro Bold"/>
                </a:rPr>
                <a:t>Orders Table</a:t>
              </a:r>
            </a:p>
          </p:txBody>
        </p:sp>
      </p:grpSp>
      <p:grpSp>
        <p:nvGrpSpPr>
          <p:cNvPr name="Group 14" id="14"/>
          <p:cNvGrpSpPr/>
          <p:nvPr/>
        </p:nvGrpSpPr>
        <p:grpSpPr>
          <a:xfrm rot="0">
            <a:off x="2500759" y="2566095"/>
            <a:ext cx="8053982" cy="800100"/>
            <a:chOff x="0" y="0"/>
            <a:chExt cx="10738643" cy="1066800"/>
          </a:xfrm>
        </p:grpSpPr>
        <p:sp>
          <p:nvSpPr>
            <p:cNvPr name="Freeform 15" id="15"/>
            <p:cNvSpPr/>
            <p:nvPr/>
          </p:nvSpPr>
          <p:spPr>
            <a:xfrm flipH="false" flipV="false" rot="0">
              <a:off x="0" y="0"/>
              <a:ext cx="10738643" cy="1066800"/>
            </a:xfrm>
            <a:custGeom>
              <a:avLst/>
              <a:gdLst/>
              <a:ahLst/>
              <a:cxnLst/>
              <a:rect r="r" b="b" t="t" l="l"/>
              <a:pathLst>
                <a:path h="1066800" w="10738643">
                  <a:moveTo>
                    <a:pt x="0" y="0"/>
                  </a:moveTo>
                  <a:lnTo>
                    <a:pt x="10738643" y="0"/>
                  </a:lnTo>
                  <a:lnTo>
                    <a:pt x="10738643" y="1066800"/>
                  </a:lnTo>
                  <a:lnTo>
                    <a:pt x="0" y="1066800"/>
                  </a:lnTo>
                  <a:close/>
                </a:path>
              </a:pathLst>
            </a:custGeom>
            <a:solidFill>
              <a:srgbClr val="000000">
                <a:alpha val="0"/>
              </a:srgbClr>
            </a:solidFill>
          </p:spPr>
        </p:sp>
        <p:sp>
          <p:nvSpPr>
            <p:cNvPr name="TextBox 16" id="16"/>
            <p:cNvSpPr txBox="true"/>
            <p:nvPr/>
          </p:nvSpPr>
          <p:spPr>
            <a:xfrm>
              <a:off x="0" y="-76200"/>
              <a:ext cx="10738643" cy="1143000"/>
            </a:xfrm>
            <a:prstGeom prst="rect">
              <a:avLst/>
            </a:prstGeom>
          </p:spPr>
          <p:txBody>
            <a:bodyPr anchor="t" rtlCol="false" tIns="0" lIns="0" bIns="0" rIns="0"/>
            <a:lstStyle/>
            <a:p>
              <a:pPr algn="l">
                <a:lnSpc>
                  <a:spcPts val="3125"/>
                </a:lnSpc>
              </a:pPr>
              <a:r>
                <a:rPr lang="en-US" sz="1937" spc="-40">
                  <a:solidFill>
                    <a:srgbClr val="272525"/>
                  </a:solidFill>
                  <a:latin typeface="Source Sans Pro"/>
                  <a:ea typeface="Source Sans Pro"/>
                  <a:cs typeface="Source Sans Pro"/>
                  <a:sym typeface="Source Sans Pro"/>
                </a:rPr>
                <a:t>Stores order_id, customer_id, order_date, total_amount, and status (Pending, Shipped, Delivered, Cancelled)</a:t>
              </a:r>
            </a:p>
          </p:txBody>
        </p:sp>
      </p:grpSp>
      <p:sp>
        <p:nvSpPr>
          <p:cNvPr name="Freeform 17" id="17" descr="preencoded.png"/>
          <p:cNvSpPr/>
          <p:nvPr/>
        </p:nvSpPr>
        <p:spPr>
          <a:xfrm flipH="false" flipV="false" rot="0">
            <a:off x="875259" y="3616226"/>
            <a:ext cx="1250454" cy="1500485"/>
          </a:xfrm>
          <a:custGeom>
            <a:avLst/>
            <a:gdLst/>
            <a:ahLst/>
            <a:cxnLst/>
            <a:rect r="r" b="b" t="t" l="l"/>
            <a:pathLst>
              <a:path h="1500485" w="1250454">
                <a:moveTo>
                  <a:pt x="0" y="0"/>
                </a:moveTo>
                <a:lnTo>
                  <a:pt x="1250453" y="0"/>
                </a:lnTo>
                <a:lnTo>
                  <a:pt x="1250453" y="1500485"/>
                </a:lnTo>
                <a:lnTo>
                  <a:pt x="0" y="1500485"/>
                </a:lnTo>
                <a:lnTo>
                  <a:pt x="0" y="0"/>
                </a:lnTo>
                <a:close/>
              </a:path>
            </a:pathLst>
          </a:custGeom>
          <a:blipFill>
            <a:blip r:embed="rId8"/>
            <a:stretch>
              <a:fillRect l="0" t="-256" r="0" b="-256"/>
            </a:stretch>
          </a:blipFill>
        </p:spPr>
      </p:sp>
      <p:grpSp>
        <p:nvGrpSpPr>
          <p:cNvPr name="Group 18" id="18"/>
          <p:cNvGrpSpPr/>
          <p:nvPr/>
        </p:nvGrpSpPr>
        <p:grpSpPr>
          <a:xfrm rot="0">
            <a:off x="2500759" y="3866257"/>
            <a:ext cx="2942184" cy="367754"/>
            <a:chOff x="0" y="0"/>
            <a:chExt cx="3922912" cy="490338"/>
          </a:xfrm>
        </p:grpSpPr>
        <p:sp>
          <p:nvSpPr>
            <p:cNvPr name="Freeform 19" id="19"/>
            <p:cNvSpPr/>
            <p:nvPr/>
          </p:nvSpPr>
          <p:spPr>
            <a:xfrm flipH="false" flipV="false" rot="0">
              <a:off x="0" y="0"/>
              <a:ext cx="3922912" cy="490338"/>
            </a:xfrm>
            <a:custGeom>
              <a:avLst/>
              <a:gdLst/>
              <a:ahLst/>
              <a:cxnLst/>
              <a:rect r="r" b="b" t="t" l="l"/>
              <a:pathLst>
                <a:path h="490338" w="3922912">
                  <a:moveTo>
                    <a:pt x="0" y="0"/>
                  </a:moveTo>
                  <a:lnTo>
                    <a:pt x="3922912" y="0"/>
                  </a:lnTo>
                  <a:lnTo>
                    <a:pt x="3922912" y="490338"/>
                  </a:lnTo>
                  <a:lnTo>
                    <a:pt x="0" y="490338"/>
                  </a:lnTo>
                  <a:close/>
                </a:path>
              </a:pathLst>
            </a:custGeom>
            <a:solidFill>
              <a:srgbClr val="000000">
                <a:alpha val="0"/>
              </a:srgbClr>
            </a:solidFill>
          </p:spPr>
        </p:sp>
        <p:sp>
          <p:nvSpPr>
            <p:cNvPr name="TextBox 20" id="20"/>
            <p:cNvSpPr txBox="true"/>
            <p:nvPr/>
          </p:nvSpPr>
          <p:spPr>
            <a:xfrm>
              <a:off x="0" y="-9525"/>
              <a:ext cx="3922912" cy="499863"/>
            </a:xfrm>
            <a:prstGeom prst="rect">
              <a:avLst/>
            </a:prstGeom>
          </p:spPr>
          <p:txBody>
            <a:bodyPr anchor="t" rtlCol="false" tIns="0" lIns="0" bIns="0" rIns="0"/>
            <a:lstStyle/>
            <a:p>
              <a:pPr algn="l">
                <a:lnSpc>
                  <a:spcPts val="2875"/>
                </a:lnSpc>
              </a:pPr>
              <a:r>
                <a:rPr lang="en-US" b="true" sz="2312" spc="-46">
                  <a:solidFill>
                    <a:srgbClr val="272525"/>
                  </a:solidFill>
                  <a:latin typeface="Source Serif Pro Bold"/>
                  <a:ea typeface="Source Serif Pro Bold"/>
                  <a:cs typeface="Source Serif Pro Bold"/>
                  <a:sym typeface="Source Serif Pro Bold"/>
                </a:rPr>
                <a:t>Order_Items Table</a:t>
              </a:r>
            </a:p>
          </p:txBody>
        </p:sp>
      </p:grpSp>
      <p:grpSp>
        <p:nvGrpSpPr>
          <p:cNvPr name="Group 21" id="21"/>
          <p:cNvGrpSpPr/>
          <p:nvPr/>
        </p:nvGrpSpPr>
        <p:grpSpPr>
          <a:xfrm rot="0">
            <a:off x="2500759" y="4384030"/>
            <a:ext cx="8053982" cy="400050"/>
            <a:chOff x="0" y="0"/>
            <a:chExt cx="10738643" cy="533400"/>
          </a:xfrm>
        </p:grpSpPr>
        <p:sp>
          <p:nvSpPr>
            <p:cNvPr name="Freeform 22" id="22"/>
            <p:cNvSpPr/>
            <p:nvPr/>
          </p:nvSpPr>
          <p:spPr>
            <a:xfrm flipH="false" flipV="false" rot="0">
              <a:off x="0" y="0"/>
              <a:ext cx="10738643" cy="533400"/>
            </a:xfrm>
            <a:custGeom>
              <a:avLst/>
              <a:gdLst/>
              <a:ahLst/>
              <a:cxnLst/>
              <a:rect r="r" b="b" t="t" l="l"/>
              <a:pathLst>
                <a:path h="533400" w="10738643">
                  <a:moveTo>
                    <a:pt x="0" y="0"/>
                  </a:moveTo>
                  <a:lnTo>
                    <a:pt x="10738643" y="0"/>
                  </a:lnTo>
                  <a:lnTo>
                    <a:pt x="10738643" y="533400"/>
                  </a:lnTo>
                  <a:lnTo>
                    <a:pt x="0" y="533400"/>
                  </a:lnTo>
                  <a:close/>
                </a:path>
              </a:pathLst>
            </a:custGeom>
            <a:solidFill>
              <a:srgbClr val="000000">
                <a:alpha val="0"/>
              </a:srgbClr>
            </a:solidFill>
          </p:spPr>
        </p:sp>
        <p:sp>
          <p:nvSpPr>
            <p:cNvPr name="TextBox 23" id="23"/>
            <p:cNvSpPr txBox="true"/>
            <p:nvPr/>
          </p:nvSpPr>
          <p:spPr>
            <a:xfrm>
              <a:off x="0" y="-76200"/>
              <a:ext cx="10738643" cy="609600"/>
            </a:xfrm>
            <a:prstGeom prst="rect">
              <a:avLst/>
            </a:prstGeom>
          </p:spPr>
          <p:txBody>
            <a:bodyPr anchor="t" rtlCol="false" tIns="0" lIns="0" bIns="0" rIns="0"/>
            <a:lstStyle/>
            <a:p>
              <a:pPr algn="l">
                <a:lnSpc>
                  <a:spcPts val="3125"/>
                </a:lnSpc>
              </a:pPr>
              <a:r>
                <a:rPr lang="en-US" sz="1937" spc="-40">
                  <a:solidFill>
                    <a:srgbClr val="272525"/>
                  </a:solidFill>
                  <a:latin typeface="Source Sans Pro"/>
                  <a:ea typeface="Source Sans Pro"/>
                  <a:cs typeface="Source Sans Pro"/>
                  <a:sym typeface="Source Sans Pro"/>
                </a:rPr>
                <a:t>Contains order_item_id, order_id, product_id, quantity, and subtotal</a:t>
              </a:r>
            </a:p>
          </p:txBody>
        </p:sp>
      </p:grpSp>
      <p:sp>
        <p:nvSpPr>
          <p:cNvPr name="Freeform 24" id="24" descr="preencoded.png"/>
          <p:cNvSpPr/>
          <p:nvPr/>
        </p:nvSpPr>
        <p:spPr>
          <a:xfrm flipH="false" flipV="false" rot="0">
            <a:off x="875259" y="5116711"/>
            <a:ext cx="1250454" cy="1500485"/>
          </a:xfrm>
          <a:custGeom>
            <a:avLst/>
            <a:gdLst/>
            <a:ahLst/>
            <a:cxnLst/>
            <a:rect r="r" b="b" t="t" l="l"/>
            <a:pathLst>
              <a:path h="1500485" w="1250454">
                <a:moveTo>
                  <a:pt x="0" y="0"/>
                </a:moveTo>
                <a:lnTo>
                  <a:pt x="1250453" y="0"/>
                </a:lnTo>
                <a:lnTo>
                  <a:pt x="1250453" y="1500485"/>
                </a:lnTo>
                <a:lnTo>
                  <a:pt x="0" y="1500485"/>
                </a:lnTo>
                <a:lnTo>
                  <a:pt x="0" y="0"/>
                </a:lnTo>
                <a:close/>
              </a:path>
            </a:pathLst>
          </a:custGeom>
          <a:blipFill>
            <a:blip r:embed="rId9"/>
            <a:stretch>
              <a:fillRect l="0" t="-256" r="0" b="-256"/>
            </a:stretch>
          </a:blipFill>
        </p:spPr>
      </p:sp>
      <p:grpSp>
        <p:nvGrpSpPr>
          <p:cNvPr name="Group 25" id="25"/>
          <p:cNvGrpSpPr/>
          <p:nvPr/>
        </p:nvGrpSpPr>
        <p:grpSpPr>
          <a:xfrm rot="0">
            <a:off x="2500759" y="5366742"/>
            <a:ext cx="2942184" cy="367754"/>
            <a:chOff x="0" y="0"/>
            <a:chExt cx="3922912" cy="490338"/>
          </a:xfrm>
        </p:grpSpPr>
        <p:sp>
          <p:nvSpPr>
            <p:cNvPr name="Freeform 26" id="26"/>
            <p:cNvSpPr/>
            <p:nvPr/>
          </p:nvSpPr>
          <p:spPr>
            <a:xfrm flipH="false" flipV="false" rot="0">
              <a:off x="0" y="0"/>
              <a:ext cx="3922912" cy="490338"/>
            </a:xfrm>
            <a:custGeom>
              <a:avLst/>
              <a:gdLst/>
              <a:ahLst/>
              <a:cxnLst/>
              <a:rect r="r" b="b" t="t" l="l"/>
              <a:pathLst>
                <a:path h="490338" w="3922912">
                  <a:moveTo>
                    <a:pt x="0" y="0"/>
                  </a:moveTo>
                  <a:lnTo>
                    <a:pt x="3922912" y="0"/>
                  </a:lnTo>
                  <a:lnTo>
                    <a:pt x="3922912" y="490338"/>
                  </a:lnTo>
                  <a:lnTo>
                    <a:pt x="0" y="490338"/>
                  </a:lnTo>
                  <a:close/>
                </a:path>
              </a:pathLst>
            </a:custGeom>
            <a:solidFill>
              <a:srgbClr val="000000">
                <a:alpha val="0"/>
              </a:srgbClr>
            </a:solidFill>
          </p:spPr>
        </p:sp>
        <p:sp>
          <p:nvSpPr>
            <p:cNvPr name="TextBox 27" id="27"/>
            <p:cNvSpPr txBox="true"/>
            <p:nvPr/>
          </p:nvSpPr>
          <p:spPr>
            <a:xfrm>
              <a:off x="0" y="-9525"/>
              <a:ext cx="3922912" cy="499863"/>
            </a:xfrm>
            <a:prstGeom prst="rect">
              <a:avLst/>
            </a:prstGeom>
          </p:spPr>
          <p:txBody>
            <a:bodyPr anchor="t" rtlCol="false" tIns="0" lIns="0" bIns="0" rIns="0"/>
            <a:lstStyle/>
            <a:p>
              <a:pPr algn="l">
                <a:lnSpc>
                  <a:spcPts val="2875"/>
                </a:lnSpc>
              </a:pPr>
              <a:r>
                <a:rPr lang="en-US" b="true" sz="2312" spc="-46">
                  <a:solidFill>
                    <a:srgbClr val="272525"/>
                  </a:solidFill>
                  <a:latin typeface="Source Serif Pro Bold"/>
                  <a:ea typeface="Source Serif Pro Bold"/>
                  <a:cs typeface="Source Serif Pro Bold"/>
                  <a:sym typeface="Source Serif Pro Bold"/>
                </a:rPr>
                <a:t>Inventory Update</a:t>
              </a:r>
            </a:p>
          </p:txBody>
        </p:sp>
      </p:grpSp>
      <p:grpSp>
        <p:nvGrpSpPr>
          <p:cNvPr name="Group 28" id="28"/>
          <p:cNvGrpSpPr/>
          <p:nvPr/>
        </p:nvGrpSpPr>
        <p:grpSpPr>
          <a:xfrm rot="0">
            <a:off x="2500759" y="5884515"/>
            <a:ext cx="8053982" cy="400050"/>
            <a:chOff x="0" y="0"/>
            <a:chExt cx="10738643" cy="533400"/>
          </a:xfrm>
        </p:grpSpPr>
        <p:sp>
          <p:nvSpPr>
            <p:cNvPr name="Freeform 29" id="29"/>
            <p:cNvSpPr/>
            <p:nvPr/>
          </p:nvSpPr>
          <p:spPr>
            <a:xfrm flipH="false" flipV="false" rot="0">
              <a:off x="0" y="0"/>
              <a:ext cx="10738643" cy="533400"/>
            </a:xfrm>
            <a:custGeom>
              <a:avLst/>
              <a:gdLst/>
              <a:ahLst/>
              <a:cxnLst/>
              <a:rect r="r" b="b" t="t" l="l"/>
              <a:pathLst>
                <a:path h="533400" w="10738643">
                  <a:moveTo>
                    <a:pt x="0" y="0"/>
                  </a:moveTo>
                  <a:lnTo>
                    <a:pt x="10738643" y="0"/>
                  </a:lnTo>
                  <a:lnTo>
                    <a:pt x="10738643" y="533400"/>
                  </a:lnTo>
                  <a:lnTo>
                    <a:pt x="0" y="533400"/>
                  </a:lnTo>
                  <a:close/>
                </a:path>
              </a:pathLst>
            </a:custGeom>
            <a:solidFill>
              <a:srgbClr val="000000">
                <a:alpha val="0"/>
              </a:srgbClr>
            </a:solidFill>
          </p:spPr>
        </p:sp>
        <p:sp>
          <p:nvSpPr>
            <p:cNvPr name="TextBox 30" id="30"/>
            <p:cNvSpPr txBox="true"/>
            <p:nvPr/>
          </p:nvSpPr>
          <p:spPr>
            <a:xfrm>
              <a:off x="0" y="-76200"/>
              <a:ext cx="10738643" cy="609600"/>
            </a:xfrm>
            <a:prstGeom prst="rect">
              <a:avLst/>
            </a:prstGeom>
          </p:spPr>
          <p:txBody>
            <a:bodyPr anchor="t" rtlCol="false" tIns="0" lIns="0" bIns="0" rIns="0"/>
            <a:lstStyle/>
            <a:p>
              <a:pPr algn="l">
                <a:lnSpc>
                  <a:spcPts val="3125"/>
                </a:lnSpc>
              </a:pPr>
              <a:r>
                <a:rPr lang="en-US" sz="1937" spc="-40">
                  <a:solidFill>
                    <a:srgbClr val="272525"/>
                  </a:solidFill>
                  <a:latin typeface="Source Sans Pro"/>
                  <a:ea typeface="Source Sans Pro"/>
                  <a:cs typeface="Source Sans Pro"/>
                  <a:sym typeface="Source Sans Pro"/>
                </a:rPr>
                <a:t>Stock levels automatically adjusted when orders are processed</a:t>
              </a:r>
            </a:p>
          </p:txBody>
        </p:sp>
      </p:grpSp>
      <p:sp>
        <p:nvSpPr>
          <p:cNvPr name="Freeform 31" id="31" descr="preencoded.png"/>
          <p:cNvSpPr/>
          <p:nvPr/>
        </p:nvSpPr>
        <p:spPr>
          <a:xfrm flipH="false" flipV="false" rot="0">
            <a:off x="875259" y="6617196"/>
            <a:ext cx="1250454" cy="1500485"/>
          </a:xfrm>
          <a:custGeom>
            <a:avLst/>
            <a:gdLst/>
            <a:ahLst/>
            <a:cxnLst/>
            <a:rect r="r" b="b" t="t" l="l"/>
            <a:pathLst>
              <a:path h="1500485" w="1250454">
                <a:moveTo>
                  <a:pt x="0" y="0"/>
                </a:moveTo>
                <a:lnTo>
                  <a:pt x="1250453" y="0"/>
                </a:lnTo>
                <a:lnTo>
                  <a:pt x="1250453" y="1500485"/>
                </a:lnTo>
                <a:lnTo>
                  <a:pt x="0" y="1500485"/>
                </a:lnTo>
                <a:lnTo>
                  <a:pt x="0" y="0"/>
                </a:lnTo>
                <a:close/>
              </a:path>
            </a:pathLst>
          </a:custGeom>
          <a:blipFill>
            <a:blip r:embed="rId10"/>
            <a:stretch>
              <a:fillRect l="0" t="-256" r="0" b="-256"/>
            </a:stretch>
          </a:blipFill>
        </p:spPr>
      </p:sp>
      <p:grpSp>
        <p:nvGrpSpPr>
          <p:cNvPr name="Group 32" id="32"/>
          <p:cNvGrpSpPr/>
          <p:nvPr/>
        </p:nvGrpSpPr>
        <p:grpSpPr>
          <a:xfrm rot="0">
            <a:off x="2500759" y="6867227"/>
            <a:ext cx="2942184" cy="367754"/>
            <a:chOff x="0" y="0"/>
            <a:chExt cx="3922912" cy="490338"/>
          </a:xfrm>
        </p:grpSpPr>
        <p:sp>
          <p:nvSpPr>
            <p:cNvPr name="Freeform 33" id="33"/>
            <p:cNvSpPr/>
            <p:nvPr/>
          </p:nvSpPr>
          <p:spPr>
            <a:xfrm flipH="false" flipV="false" rot="0">
              <a:off x="0" y="0"/>
              <a:ext cx="3922912" cy="490338"/>
            </a:xfrm>
            <a:custGeom>
              <a:avLst/>
              <a:gdLst/>
              <a:ahLst/>
              <a:cxnLst/>
              <a:rect r="r" b="b" t="t" l="l"/>
              <a:pathLst>
                <a:path h="490338" w="3922912">
                  <a:moveTo>
                    <a:pt x="0" y="0"/>
                  </a:moveTo>
                  <a:lnTo>
                    <a:pt x="3922912" y="0"/>
                  </a:lnTo>
                  <a:lnTo>
                    <a:pt x="3922912" y="490338"/>
                  </a:lnTo>
                  <a:lnTo>
                    <a:pt x="0" y="490338"/>
                  </a:lnTo>
                  <a:close/>
                </a:path>
              </a:pathLst>
            </a:custGeom>
            <a:solidFill>
              <a:srgbClr val="000000">
                <a:alpha val="0"/>
              </a:srgbClr>
            </a:solidFill>
          </p:spPr>
        </p:sp>
        <p:sp>
          <p:nvSpPr>
            <p:cNvPr name="TextBox 34" id="34"/>
            <p:cNvSpPr txBox="true"/>
            <p:nvPr/>
          </p:nvSpPr>
          <p:spPr>
            <a:xfrm>
              <a:off x="0" y="-9525"/>
              <a:ext cx="3922912" cy="499863"/>
            </a:xfrm>
            <a:prstGeom prst="rect">
              <a:avLst/>
            </a:prstGeom>
          </p:spPr>
          <p:txBody>
            <a:bodyPr anchor="t" rtlCol="false" tIns="0" lIns="0" bIns="0" rIns="0"/>
            <a:lstStyle/>
            <a:p>
              <a:pPr algn="l">
                <a:lnSpc>
                  <a:spcPts val="2875"/>
                </a:lnSpc>
              </a:pPr>
              <a:r>
                <a:rPr lang="en-US" b="true" sz="2312" spc="-46">
                  <a:solidFill>
                    <a:srgbClr val="272525"/>
                  </a:solidFill>
                  <a:latin typeface="Source Serif Pro Bold"/>
                  <a:ea typeface="Source Serif Pro Bold"/>
                  <a:cs typeface="Source Serif Pro Bold"/>
                  <a:sym typeface="Source Serif Pro Bold"/>
                </a:rPr>
                <a:t>Order Fulfillment</a:t>
              </a:r>
            </a:p>
          </p:txBody>
        </p:sp>
      </p:grpSp>
      <p:grpSp>
        <p:nvGrpSpPr>
          <p:cNvPr name="Group 35" id="35"/>
          <p:cNvGrpSpPr/>
          <p:nvPr/>
        </p:nvGrpSpPr>
        <p:grpSpPr>
          <a:xfrm rot="0">
            <a:off x="2500759" y="7385000"/>
            <a:ext cx="8053982" cy="400050"/>
            <a:chOff x="0" y="0"/>
            <a:chExt cx="10738643" cy="533400"/>
          </a:xfrm>
        </p:grpSpPr>
        <p:sp>
          <p:nvSpPr>
            <p:cNvPr name="Freeform 36" id="36"/>
            <p:cNvSpPr/>
            <p:nvPr/>
          </p:nvSpPr>
          <p:spPr>
            <a:xfrm flipH="false" flipV="false" rot="0">
              <a:off x="0" y="0"/>
              <a:ext cx="10738643" cy="533400"/>
            </a:xfrm>
            <a:custGeom>
              <a:avLst/>
              <a:gdLst/>
              <a:ahLst/>
              <a:cxnLst/>
              <a:rect r="r" b="b" t="t" l="l"/>
              <a:pathLst>
                <a:path h="533400" w="10738643">
                  <a:moveTo>
                    <a:pt x="0" y="0"/>
                  </a:moveTo>
                  <a:lnTo>
                    <a:pt x="10738643" y="0"/>
                  </a:lnTo>
                  <a:lnTo>
                    <a:pt x="10738643" y="533400"/>
                  </a:lnTo>
                  <a:lnTo>
                    <a:pt x="0" y="533400"/>
                  </a:lnTo>
                  <a:close/>
                </a:path>
              </a:pathLst>
            </a:custGeom>
            <a:solidFill>
              <a:srgbClr val="000000">
                <a:alpha val="0"/>
              </a:srgbClr>
            </a:solidFill>
          </p:spPr>
        </p:sp>
        <p:sp>
          <p:nvSpPr>
            <p:cNvPr name="TextBox 37" id="37"/>
            <p:cNvSpPr txBox="true"/>
            <p:nvPr/>
          </p:nvSpPr>
          <p:spPr>
            <a:xfrm>
              <a:off x="0" y="-76200"/>
              <a:ext cx="10738643" cy="609600"/>
            </a:xfrm>
            <a:prstGeom prst="rect">
              <a:avLst/>
            </a:prstGeom>
          </p:spPr>
          <p:txBody>
            <a:bodyPr anchor="t" rtlCol="false" tIns="0" lIns="0" bIns="0" rIns="0"/>
            <a:lstStyle/>
            <a:p>
              <a:pPr algn="l">
                <a:lnSpc>
                  <a:spcPts val="3125"/>
                </a:lnSpc>
              </a:pPr>
              <a:r>
                <a:rPr lang="en-US" sz="1937" spc="-40">
                  <a:solidFill>
                    <a:srgbClr val="272525"/>
                  </a:solidFill>
                  <a:latin typeface="Source Sans Pro"/>
                  <a:ea typeface="Source Sans Pro"/>
                  <a:cs typeface="Source Sans Pro"/>
                  <a:sym typeface="Source Sans Pro"/>
                </a:rPr>
                <a:t>Status tracking from pending through to delivery</a:t>
              </a:r>
            </a:p>
          </p:txBody>
        </p:sp>
      </p:grpSp>
      <p:grpSp>
        <p:nvGrpSpPr>
          <p:cNvPr name="Group 38" id="38"/>
          <p:cNvGrpSpPr/>
          <p:nvPr/>
        </p:nvGrpSpPr>
        <p:grpSpPr>
          <a:xfrm rot="0">
            <a:off x="875259" y="8398966"/>
            <a:ext cx="9679484" cy="1200150"/>
            <a:chOff x="0" y="0"/>
            <a:chExt cx="12905978" cy="1600200"/>
          </a:xfrm>
        </p:grpSpPr>
        <p:sp>
          <p:nvSpPr>
            <p:cNvPr name="Freeform 39" id="39"/>
            <p:cNvSpPr/>
            <p:nvPr/>
          </p:nvSpPr>
          <p:spPr>
            <a:xfrm flipH="false" flipV="false" rot="0">
              <a:off x="0" y="0"/>
              <a:ext cx="12905978" cy="1600200"/>
            </a:xfrm>
            <a:custGeom>
              <a:avLst/>
              <a:gdLst/>
              <a:ahLst/>
              <a:cxnLst/>
              <a:rect r="r" b="b" t="t" l="l"/>
              <a:pathLst>
                <a:path h="1600200" w="12905978">
                  <a:moveTo>
                    <a:pt x="0" y="0"/>
                  </a:moveTo>
                  <a:lnTo>
                    <a:pt x="12905978" y="0"/>
                  </a:lnTo>
                  <a:lnTo>
                    <a:pt x="12905978" y="1600200"/>
                  </a:lnTo>
                  <a:lnTo>
                    <a:pt x="0" y="1600200"/>
                  </a:lnTo>
                  <a:close/>
                </a:path>
              </a:pathLst>
            </a:custGeom>
            <a:solidFill>
              <a:srgbClr val="000000">
                <a:alpha val="0"/>
              </a:srgbClr>
            </a:solidFill>
          </p:spPr>
        </p:sp>
        <p:sp>
          <p:nvSpPr>
            <p:cNvPr name="TextBox 40" id="40"/>
            <p:cNvSpPr txBox="true"/>
            <p:nvPr/>
          </p:nvSpPr>
          <p:spPr>
            <a:xfrm>
              <a:off x="0" y="-76200"/>
              <a:ext cx="12905978" cy="1676400"/>
            </a:xfrm>
            <a:prstGeom prst="rect">
              <a:avLst/>
            </a:prstGeom>
          </p:spPr>
          <p:txBody>
            <a:bodyPr anchor="t" rtlCol="false" tIns="0" lIns="0" bIns="0" rIns="0"/>
            <a:lstStyle/>
            <a:p>
              <a:pPr algn="l">
                <a:lnSpc>
                  <a:spcPts val="3125"/>
                </a:lnSpc>
              </a:pPr>
              <a:r>
                <a:rPr lang="en-US" sz="1937" spc="-40">
                  <a:solidFill>
                    <a:srgbClr val="272525"/>
                  </a:solidFill>
                  <a:latin typeface="Source Sans Pro"/>
                  <a:ea typeface="Source Sans Pro"/>
                  <a:cs typeface="Source Sans Pro"/>
                  <a:sym typeface="Source Sans Pro"/>
                </a:rPr>
                <a:t>The order processing system enables seamless tracking of customer purchases from initial order to final delivery. The relational structure ensures that inventory is automatically updated as orders are processed, maintaining accurate stock levels throughout the system.</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Id5"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6" id="6" descr="preencoded.png"/>
          <p:cNvSpPr/>
          <p:nvPr/>
        </p:nvSpPr>
        <p:spPr>
          <a:xfrm flipH="false" flipV="false" rot="0">
            <a:off x="0" y="0"/>
            <a:ext cx="18288000" cy="2636044"/>
          </a:xfrm>
          <a:custGeom>
            <a:avLst/>
            <a:gdLst/>
            <a:ahLst/>
            <a:cxnLst/>
            <a:rect r="r" b="b" t="t" l="l"/>
            <a:pathLst>
              <a:path h="2636044" w="18288000">
                <a:moveTo>
                  <a:pt x="0" y="0"/>
                </a:moveTo>
                <a:lnTo>
                  <a:pt x="18288000" y="0"/>
                </a:lnTo>
                <a:lnTo>
                  <a:pt x="18288000" y="2636044"/>
                </a:lnTo>
                <a:lnTo>
                  <a:pt x="0" y="2636044"/>
                </a:lnTo>
                <a:lnTo>
                  <a:pt x="0" y="0"/>
                </a:lnTo>
                <a:close/>
              </a:path>
            </a:pathLst>
          </a:custGeom>
          <a:blipFill>
            <a:blip r:embed="rId6"/>
            <a:stretch>
              <a:fillRect l="0" t="-45" r="0" b="-45"/>
            </a:stretch>
          </a:blipFill>
        </p:spPr>
      </p:sp>
      <p:grpSp>
        <p:nvGrpSpPr>
          <p:cNvPr name="Group 7" id="7"/>
          <p:cNvGrpSpPr/>
          <p:nvPr/>
        </p:nvGrpSpPr>
        <p:grpSpPr>
          <a:xfrm rot="0">
            <a:off x="738039" y="3217812"/>
            <a:ext cx="7422802" cy="620166"/>
            <a:chOff x="0" y="0"/>
            <a:chExt cx="9897070" cy="826888"/>
          </a:xfrm>
        </p:grpSpPr>
        <p:sp>
          <p:nvSpPr>
            <p:cNvPr name="Freeform 8" id="8"/>
            <p:cNvSpPr/>
            <p:nvPr/>
          </p:nvSpPr>
          <p:spPr>
            <a:xfrm flipH="false" flipV="false" rot="0">
              <a:off x="0" y="0"/>
              <a:ext cx="9897070" cy="826888"/>
            </a:xfrm>
            <a:custGeom>
              <a:avLst/>
              <a:gdLst/>
              <a:ahLst/>
              <a:cxnLst/>
              <a:rect r="r" b="b" t="t" l="l"/>
              <a:pathLst>
                <a:path h="826888" w="9897070">
                  <a:moveTo>
                    <a:pt x="0" y="0"/>
                  </a:moveTo>
                  <a:lnTo>
                    <a:pt x="9897070" y="0"/>
                  </a:lnTo>
                  <a:lnTo>
                    <a:pt x="9897070" y="826888"/>
                  </a:lnTo>
                  <a:lnTo>
                    <a:pt x="0" y="826888"/>
                  </a:lnTo>
                  <a:close/>
                </a:path>
              </a:pathLst>
            </a:custGeom>
            <a:solidFill>
              <a:srgbClr val="000000">
                <a:alpha val="0"/>
              </a:srgbClr>
            </a:solidFill>
          </p:spPr>
        </p:sp>
        <p:sp>
          <p:nvSpPr>
            <p:cNvPr name="TextBox 9" id="9"/>
            <p:cNvSpPr txBox="true"/>
            <p:nvPr/>
          </p:nvSpPr>
          <p:spPr>
            <a:xfrm>
              <a:off x="0" y="-28575"/>
              <a:ext cx="9897070" cy="855463"/>
            </a:xfrm>
            <a:prstGeom prst="rect">
              <a:avLst/>
            </a:prstGeom>
          </p:spPr>
          <p:txBody>
            <a:bodyPr anchor="t" rtlCol="false" tIns="0" lIns="0" bIns="0" rIns="0"/>
            <a:lstStyle/>
            <a:p>
              <a:pPr algn="l">
                <a:lnSpc>
                  <a:spcPts val="4875"/>
                </a:lnSpc>
              </a:pPr>
              <a:r>
                <a:rPr lang="en-US" b="true" sz="3875" spc="-78">
                  <a:solidFill>
                    <a:srgbClr val="000000"/>
                  </a:solidFill>
                  <a:latin typeface="Source Serif Pro Bold"/>
                  <a:ea typeface="Source Serif Pro Bold"/>
                  <a:cs typeface="Source Serif Pro Bold"/>
                  <a:sym typeface="Source Serif Pro Bold"/>
                </a:rPr>
                <a:t>Key SQL Queries for Data Retrieval</a:t>
              </a:r>
            </a:p>
          </p:txBody>
        </p:sp>
      </p:grpSp>
      <p:grpSp>
        <p:nvGrpSpPr>
          <p:cNvPr name="Group 10" id="10"/>
          <p:cNvGrpSpPr/>
          <p:nvPr/>
        </p:nvGrpSpPr>
        <p:grpSpPr>
          <a:xfrm rot="0">
            <a:off x="9129712" y="4154240"/>
            <a:ext cx="28575" cy="4638972"/>
            <a:chOff x="0" y="0"/>
            <a:chExt cx="38100" cy="6185297"/>
          </a:xfrm>
        </p:grpSpPr>
        <p:sp>
          <p:nvSpPr>
            <p:cNvPr name="Freeform 11" id="11"/>
            <p:cNvSpPr/>
            <p:nvPr/>
          </p:nvSpPr>
          <p:spPr>
            <a:xfrm flipH="false" flipV="false" rot="0">
              <a:off x="0" y="0"/>
              <a:ext cx="38100" cy="6185281"/>
            </a:xfrm>
            <a:custGeom>
              <a:avLst/>
              <a:gdLst/>
              <a:ahLst/>
              <a:cxnLst/>
              <a:rect r="r" b="b" t="t" l="l"/>
              <a:pathLst>
                <a:path h="6185281" w="38100">
                  <a:moveTo>
                    <a:pt x="0" y="19050"/>
                  </a:moveTo>
                  <a:cubicBezTo>
                    <a:pt x="0" y="8509"/>
                    <a:pt x="8509" y="0"/>
                    <a:pt x="19050" y="0"/>
                  </a:cubicBezTo>
                  <a:cubicBezTo>
                    <a:pt x="29591" y="0"/>
                    <a:pt x="38100" y="8509"/>
                    <a:pt x="38100" y="19050"/>
                  </a:cubicBezTo>
                  <a:lnTo>
                    <a:pt x="38100" y="6166231"/>
                  </a:lnTo>
                  <a:cubicBezTo>
                    <a:pt x="38100" y="6176772"/>
                    <a:pt x="29591" y="6185281"/>
                    <a:pt x="19050" y="6185281"/>
                  </a:cubicBezTo>
                  <a:cubicBezTo>
                    <a:pt x="8509" y="6185281"/>
                    <a:pt x="0" y="6176772"/>
                    <a:pt x="0" y="6166231"/>
                  </a:cubicBezTo>
                  <a:close/>
                </a:path>
              </a:pathLst>
            </a:custGeom>
            <a:solidFill>
              <a:srgbClr val="D6BADD"/>
            </a:solidFill>
          </p:spPr>
        </p:sp>
      </p:grpSp>
      <p:grpSp>
        <p:nvGrpSpPr>
          <p:cNvPr name="Group 12" id="12"/>
          <p:cNvGrpSpPr/>
          <p:nvPr/>
        </p:nvGrpSpPr>
        <p:grpSpPr>
          <a:xfrm rot="0">
            <a:off x="8302824" y="4614416"/>
            <a:ext cx="632520" cy="28575"/>
            <a:chOff x="0" y="0"/>
            <a:chExt cx="843360" cy="38100"/>
          </a:xfrm>
        </p:grpSpPr>
        <p:sp>
          <p:nvSpPr>
            <p:cNvPr name="Freeform 13" id="13"/>
            <p:cNvSpPr/>
            <p:nvPr/>
          </p:nvSpPr>
          <p:spPr>
            <a:xfrm flipH="false" flipV="false" rot="0">
              <a:off x="0" y="0"/>
              <a:ext cx="843407" cy="38100"/>
            </a:xfrm>
            <a:custGeom>
              <a:avLst/>
              <a:gdLst/>
              <a:ahLst/>
              <a:cxnLst/>
              <a:rect r="r" b="b" t="t" l="l"/>
              <a:pathLst>
                <a:path h="38100" w="843407">
                  <a:moveTo>
                    <a:pt x="0" y="19050"/>
                  </a:moveTo>
                  <a:cubicBezTo>
                    <a:pt x="0" y="8509"/>
                    <a:pt x="8509" y="0"/>
                    <a:pt x="19050" y="0"/>
                  </a:cubicBezTo>
                  <a:lnTo>
                    <a:pt x="824357" y="0"/>
                  </a:lnTo>
                  <a:cubicBezTo>
                    <a:pt x="834898" y="0"/>
                    <a:pt x="843407" y="8509"/>
                    <a:pt x="843407" y="19050"/>
                  </a:cubicBezTo>
                  <a:cubicBezTo>
                    <a:pt x="843407" y="29591"/>
                    <a:pt x="834771" y="38100"/>
                    <a:pt x="824357" y="38100"/>
                  </a:cubicBezTo>
                  <a:lnTo>
                    <a:pt x="19050" y="38100"/>
                  </a:lnTo>
                  <a:cubicBezTo>
                    <a:pt x="8509" y="38100"/>
                    <a:pt x="0" y="29591"/>
                    <a:pt x="0" y="19050"/>
                  </a:cubicBezTo>
                  <a:close/>
                </a:path>
              </a:pathLst>
            </a:custGeom>
            <a:solidFill>
              <a:srgbClr val="D6BADD"/>
            </a:solidFill>
          </p:spPr>
        </p:sp>
      </p:grpSp>
      <p:grpSp>
        <p:nvGrpSpPr>
          <p:cNvPr name="Group 14" id="14"/>
          <p:cNvGrpSpPr/>
          <p:nvPr/>
        </p:nvGrpSpPr>
        <p:grpSpPr>
          <a:xfrm rot="0">
            <a:off x="8902005" y="4386709"/>
            <a:ext cx="483989" cy="483989"/>
            <a:chOff x="0" y="0"/>
            <a:chExt cx="645318" cy="645318"/>
          </a:xfrm>
        </p:grpSpPr>
        <p:sp>
          <p:nvSpPr>
            <p:cNvPr name="Freeform 15" id="15"/>
            <p:cNvSpPr/>
            <p:nvPr/>
          </p:nvSpPr>
          <p:spPr>
            <a:xfrm flipH="false" flipV="false" rot="0">
              <a:off x="6350" y="6350"/>
              <a:ext cx="632587" cy="632587"/>
            </a:xfrm>
            <a:custGeom>
              <a:avLst/>
              <a:gdLst/>
              <a:ahLst/>
              <a:cxnLst/>
              <a:rect r="r" b="b" t="t" l="l"/>
              <a:pathLst>
                <a:path h="632587" w="632587">
                  <a:moveTo>
                    <a:pt x="0" y="118110"/>
                  </a:moveTo>
                  <a:cubicBezTo>
                    <a:pt x="0" y="52832"/>
                    <a:pt x="52832" y="0"/>
                    <a:pt x="118110" y="0"/>
                  </a:cubicBezTo>
                  <a:lnTo>
                    <a:pt x="514477" y="0"/>
                  </a:lnTo>
                  <a:cubicBezTo>
                    <a:pt x="579755" y="0"/>
                    <a:pt x="632587" y="52832"/>
                    <a:pt x="632587" y="118110"/>
                  </a:cubicBezTo>
                  <a:lnTo>
                    <a:pt x="632587" y="514477"/>
                  </a:lnTo>
                  <a:cubicBezTo>
                    <a:pt x="632587" y="579755"/>
                    <a:pt x="579755" y="632587"/>
                    <a:pt x="514477" y="632587"/>
                  </a:cubicBezTo>
                  <a:lnTo>
                    <a:pt x="118110" y="632587"/>
                  </a:lnTo>
                  <a:cubicBezTo>
                    <a:pt x="52832" y="632587"/>
                    <a:pt x="0" y="579755"/>
                    <a:pt x="0" y="514477"/>
                  </a:cubicBezTo>
                  <a:close/>
                </a:path>
              </a:pathLst>
            </a:custGeom>
            <a:solidFill>
              <a:srgbClr val="F0D4F7"/>
            </a:solidFill>
          </p:spPr>
        </p:sp>
        <p:sp>
          <p:nvSpPr>
            <p:cNvPr name="Freeform 16" id="16"/>
            <p:cNvSpPr/>
            <p:nvPr/>
          </p:nvSpPr>
          <p:spPr>
            <a:xfrm flipH="false" flipV="false" rot="0">
              <a:off x="0" y="0"/>
              <a:ext cx="645287" cy="645287"/>
            </a:xfrm>
            <a:custGeom>
              <a:avLst/>
              <a:gdLst/>
              <a:ahLst/>
              <a:cxnLst/>
              <a:rect r="r" b="b" t="t" l="l"/>
              <a:pathLst>
                <a:path h="645287" w="645287">
                  <a:moveTo>
                    <a:pt x="0" y="124460"/>
                  </a:moveTo>
                  <a:cubicBezTo>
                    <a:pt x="0" y="55753"/>
                    <a:pt x="55753" y="0"/>
                    <a:pt x="124460" y="0"/>
                  </a:cubicBezTo>
                  <a:lnTo>
                    <a:pt x="520827" y="0"/>
                  </a:lnTo>
                  <a:lnTo>
                    <a:pt x="520827" y="6350"/>
                  </a:lnTo>
                  <a:lnTo>
                    <a:pt x="520827" y="0"/>
                  </a:lnTo>
                  <a:cubicBezTo>
                    <a:pt x="589534" y="0"/>
                    <a:pt x="645287" y="55753"/>
                    <a:pt x="645287" y="124460"/>
                  </a:cubicBezTo>
                  <a:lnTo>
                    <a:pt x="638937" y="124460"/>
                  </a:lnTo>
                  <a:lnTo>
                    <a:pt x="645287" y="124460"/>
                  </a:lnTo>
                  <a:lnTo>
                    <a:pt x="645287" y="520827"/>
                  </a:lnTo>
                  <a:lnTo>
                    <a:pt x="638937" y="520827"/>
                  </a:lnTo>
                  <a:lnTo>
                    <a:pt x="645287" y="520827"/>
                  </a:lnTo>
                  <a:cubicBezTo>
                    <a:pt x="645287" y="589534"/>
                    <a:pt x="589534" y="645287"/>
                    <a:pt x="520827" y="645287"/>
                  </a:cubicBezTo>
                  <a:lnTo>
                    <a:pt x="520827" y="638937"/>
                  </a:lnTo>
                  <a:lnTo>
                    <a:pt x="520827" y="645287"/>
                  </a:lnTo>
                  <a:lnTo>
                    <a:pt x="124460" y="645287"/>
                  </a:lnTo>
                  <a:lnTo>
                    <a:pt x="124460" y="638937"/>
                  </a:lnTo>
                  <a:lnTo>
                    <a:pt x="124460" y="645287"/>
                  </a:lnTo>
                  <a:cubicBezTo>
                    <a:pt x="55753" y="645287"/>
                    <a:pt x="0" y="589534"/>
                    <a:pt x="0" y="520827"/>
                  </a:cubicBezTo>
                  <a:lnTo>
                    <a:pt x="0" y="124460"/>
                  </a:lnTo>
                  <a:lnTo>
                    <a:pt x="6350" y="124460"/>
                  </a:lnTo>
                  <a:lnTo>
                    <a:pt x="0" y="124460"/>
                  </a:lnTo>
                  <a:moveTo>
                    <a:pt x="12700" y="124460"/>
                  </a:moveTo>
                  <a:lnTo>
                    <a:pt x="12700" y="520827"/>
                  </a:lnTo>
                  <a:lnTo>
                    <a:pt x="6350" y="520827"/>
                  </a:lnTo>
                  <a:lnTo>
                    <a:pt x="12700" y="520827"/>
                  </a:lnTo>
                  <a:cubicBezTo>
                    <a:pt x="12700" y="582549"/>
                    <a:pt x="62738" y="632587"/>
                    <a:pt x="124460" y="632587"/>
                  </a:cubicBezTo>
                  <a:lnTo>
                    <a:pt x="520827" y="632587"/>
                  </a:lnTo>
                  <a:cubicBezTo>
                    <a:pt x="582549" y="632587"/>
                    <a:pt x="632587" y="582549"/>
                    <a:pt x="632587" y="520827"/>
                  </a:cubicBezTo>
                  <a:lnTo>
                    <a:pt x="632587" y="124460"/>
                  </a:lnTo>
                  <a:cubicBezTo>
                    <a:pt x="632587" y="62738"/>
                    <a:pt x="582549" y="12700"/>
                    <a:pt x="520827" y="12700"/>
                  </a:cubicBezTo>
                  <a:lnTo>
                    <a:pt x="124460" y="12700"/>
                  </a:lnTo>
                  <a:lnTo>
                    <a:pt x="124460" y="6350"/>
                  </a:lnTo>
                  <a:lnTo>
                    <a:pt x="124460" y="12700"/>
                  </a:lnTo>
                  <a:cubicBezTo>
                    <a:pt x="62738" y="12700"/>
                    <a:pt x="12700" y="62738"/>
                    <a:pt x="12700" y="124460"/>
                  </a:cubicBezTo>
                  <a:close/>
                </a:path>
              </a:pathLst>
            </a:custGeom>
            <a:solidFill>
              <a:srgbClr val="D6BADD"/>
            </a:solidFill>
          </p:spPr>
        </p:sp>
      </p:grpSp>
      <p:sp>
        <p:nvSpPr>
          <p:cNvPr name="Freeform 17" id="17" descr="preencoded.png"/>
          <p:cNvSpPr/>
          <p:nvPr/>
        </p:nvSpPr>
        <p:spPr>
          <a:xfrm flipH="false" flipV="false" rot="0">
            <a:off x="8995171" y="4442669"/>
            <a:ext cx="297656" cy="372070"/>
          </a:xfrm>
          <a:custGeom>
            <a:avLst/>
            <a:gdLst/>
            <a:ahLst/>
            <a:cxnLst/>
            <a:rect r="r" b="b" t="t" l="l"/>
            <a:pathLst>
              <a:path h="372070" w="297656">
                <a:moveTo>
                  <a:pt x="0" y="0"/>
                </a:moveTo>
                <a:lnTo>
                  <a:pt x="297657" y="0"/>
                </a:lnTo>
                <a:lnTo>
                  <a:pt x="297657" y="372070"/>
                </a:lnTo>
                <a:lnTo>
                  <a:pt x="0" y="372070"/>
                </a:lnTo>
                <a:lnTo>
                  <a:pt x="0" y="0"/>
                </a:lnTo>
                <a:close/>
              </a:path>
            </a:pathLst>
          </a:custGeom>
          <a:blipFill>
            <a:blip r:embed="rId7"/>
            <a:stretch>
              <a:fillRect l="0" t="-322" r="0" b="-322"/>
            </a:stretch>
          </a:blipFill>
        </p:spPr>
      </p:sp>
      <p:grpSp>
        <p:nvGrpSpPr>
          <p:cNvPr name="Group 18" id="18"/>
          <p:cNvGrpSpPr/>
          <p:nvPr/>
        </p:nvGrpSpPr>
        <p:grpSpPr>
          <a:xfrm rot="0">
            <a:off x="5608736" y="4364980"/>
            <a:ext cx="2480965" cy="310009"/>
            <a:chOff x="0" y="0"/>
            <a:chExt cx="3307953" cy="413345"/>
          </a:xfrm>
        </p:grpSpPr>
        <p:sp>
          <p:nvSpPr>
            <p:cNvPr name="Freeform 19" id="19"/>
            <p:cNvSpPr/>
            <p:nvPr/>
          </p:nvSpPr>
          <p:spPr>
            <a:xfrm flipH="false" flipV="false" rot="0">
              <a:off x="0" y="0"/>
              <a:ext cx="3307954" cy="413345"/>
            </a:xfrm>
            <a:custGeom>
              <a:avLst/>
              <a:gdLst/>
              <a:ahLst/>
              <a:cxnLst/>
              <a:rect r="r" b="b" t="t" l="l"/>
              <a:pathLst>
                <a:path h="413345" w="3307954">
                  <a:moveTo>
                    <a:pt x="0" y="0"/>
                  </a:moveTo>
                  <a:lnTo>
                    <a:pt x="3307954" y="0"/>
                  </a:lnTo>
                  <a:lnTo>
                    <a:pt x="3307954" y="413345"/>
                  </a:lnTo>
                  <a:lnTo>
                    <a:pt x="0" y="413345"/>
                  </a:lnTo>
                  <a:close/>
                </a:path>
              </a:pathLst>
            </a:custGeom>
            <a:solidFill>
              <a:srgbClr val="000000">
                <a:alpha val="0"/>
              </a:srgbClr>
            </a:solidFill>
          </p:spPr>
        </p:sp>
        <p:sp>
          <p:nvSpPr>
            <p:cNvPr name="TextBox 20" id="20"/>
            <p:cNvSpPr txBox="true"/>
            <p:nvPr/>
          </p:nvSpPr>
          <p:spPr>
            <a:xfrm>
              <a:off x="0" y="-19050"/>
              <a:ext cx="3307953" cy="432395"/>
            </a:xfrm>
            <a:prstGeom prst="rect">
              <a:avLst/>
            </a:prstGeom>
          </p:spPr>
          <p:txBody>
            <a:bodyPr anchor="t" rtlCol="false" tIns="0" lIns="0" bIns="0" rIns="0"/>
            <a:lstStyle/>
            <a:p>
              <a:pPr algn="r">
                <a:lnSpc>
                  <a:spcPts val="2437"/>
                </a:lnSpc>
              </a:pPr>
              <a:r>
                <a:rPr lang="en-US" b="true" sz="1937" spc="-38">
                  <a:solidFill>
                    <a:srgbClr val="272525"/>
                  </a:solidFill>
                  <a:latin typeface="Source Serif Pro Bold"/>
                  <a:ea typeface="Source Serif Pro Bold"/>
                  <a:cs typeface="Source Serif Pro Bold"/>
                  <a:sym typeface="Source Serif Pro Bold"/>
                </a:rPr>
                <a:t>View all Customers</a:t>
              </a:r>
            </a:p>
          </p:txBody>
        </p:sp>
      </p:grpSp>
      <p:grpSp>
        <p:nvGrpSpPr>
          <p:cNvPr name="Group 21" id="21"/>
          <p:cNvGrpSpPr/>
          <p:nvPr/>
        </p:nvGrpSpPr>
        <p:grpSpPr>
          <a:xfrm rot="0">
            <a:off x="738039" y="4801492"/>
            <a:ext cx="7351662" cy="337394"/>
            <a:chOff x="0" y="0"/>
            <a:chExt cx="9802217" cy="449858"/>
          </a:xfrm>
        </p:grpSpPr>
        <p:sp>
          <p:nvSpPr>
            <p:cNvPr name="Freeform 22" id="22"/>
            <p:cNvSpPr/>
            <p:nvPr/>
          </p:nvSpPr>
          <p:spPr>
            <a:xfrm flipH="false" flipV="false" rot="0">
              <a:off x="0" y="0"/>
              <a:ext cx="9802216" cy="449858"/>
            </a:xfrm>
            <a:custGeom>
              <a:avLst/>
              <a:gdLst/>
              <a:ahLst/>
              <a:cxnLst/>
              <a:rect r="r" b="b" t="t" l="l"/>
              <a:pathLst>
                <a:path h="449858" w="9802216">
                  <a:moveTo>
                    <a:pt x="0" y="0"/>
                  </a:moveTo>
                  <a:lnTo>
                    <a:pt x="9802216" y="0"/>
                  </a:lnTo>
                  <a:lnTo>
                    <a:pt x="9802216" y="449858"/>
                  </a:lnTo>
                  <a:lnTo>
                    <a:pt x="0" y="449858"/>
                  </a:lnTo>
                  <a:close/>
                </a:path>
              </a:pathLst>
            </a:custGeom>
            <a:solidFill>
              <a:srgbClr val="000000">
                <a:alpha val="0"/>
              </a:srgbClr>
            </a:solidFill>
          </p:spPr>
        </p:sp>
        <p:sp>
          <p:nvSpPr>
            <p:cNvPr name="TextBox 23" id="23"/>
            <p:cNvSpPr txBox="true"/>
            <p:nvPr/>
          </p:nvSpPr>
          <p:spPr>
            <a:xfrm>
              <a:off x="0" y="-66675"/>
              <a:ext cx="9802217" cy="516533"/>
            </a:xfrm>
            <a:prstGeom prst="rect">
              <a:avLst/>
            </a:prstGeom>
          </p:spPr>
          <p:txBody>
            <a:bodyPr anchor="t" rtlCol="false" tIns="0" lIns="0" bIns="0" rIns="0"/>
            <a:lstStyle/>
            <a:p>
              <a:pPr algn="r">
                <a:lnSpc>
                  <a:spcPts val="2625"/>
                </a:lnSpc>
              </a:pPr>
              <a:r>
                <a:rPr lang="en-US" sz="1625" spc="-33">
                  <a:solidFill>
                    <a:srgbClr val="272525"/>
                  </a:solidFill>
                  <a:latin typeface="Source Sans Pro"/>
                  <a:ea typeface="Source Sans Pro"/>
                  <a:cs typeface="Source Sans Pro"/>
                  <a:sym typeface="Source Sans Pro"/>
                </a:rPr>
                <a:t>SELECT * FROM Customers;</a:t>
              </a:r>
            </a:p>
          </p:txBody>
        </p:sp>
      </p:grpSp>
      <p:grpSp>
        <p:nvGrpSpPr>
          <p:cNvPr name="Group 24" id="24"/>
          <p:cNvGrpSpPr/>
          <p:nvPr/>
        </p:nvGrpSpPr>
        <p:grpSpPr>
          <a:xfrm rot="0">
            <a:off x="9352658" y="5668566"/>
            <a:ext cx="632520" cy="28575"/>
            <a:chOff x="0" y="0"/>
            <a:chExt cx="843360" cy="38100"/>
          </a:xfrm>
        </p:grpSpPr>
        <p:sp>
          <p:nvSpPr>
            <p:cNvPr name="Freeform 25" id="25"/>
            <p:cNvSpPr/>
            <p:nvPr/>
          </p:nvSpPr>
          <p:spPr>
            <a:xfrm flipH="false" flipV="false" rot="0">
              <a:off x="0" y="0"/>
              <a:ext cx="843407" cy="38100"/>
            </a:xfrm>
            <a:custGeom>
              <a:avLst/>
              <a:gdLst/>
              <a:ahLst/>
              <a:cxnLst/>
              <a:rect r="r" b="b" t="t" l="l"/>
              <a:pathLst>
                <a:path h="38100" w="843407">
                  <a:moveTo>
                    <a:pt x="0" y="19050"/>
                  </a:moveTo>
                  <a:cubicBezTo>
                    <a:pt x="0" y="8509"/>
                    <a:pt x="8509" y="0"/>
                    <a:pt x="19050" y="0"/>
                  </a:cubicBezTo>
                  <a:lnTo>
                    <a:pt x="824357" y="0"/>
                  </a:lnTo>
                  <a:cubicBezTo>
                    <a:pt x="834898" y="0"/>
                    <a:pt x="843407" y="8509"/>
                    <a:pt x="843407" y="19050"/>
                  </a:cubicBezTo>
                  <a:cubicBezTo>
                    <a:pt x="843407" y="29591"/>
                    <a:pt x="834771" y="38100"/>
                    <a:pt x="824357" y="38100"/>
                  </a:cubicBezTo>
                  <a:lnTo>
                    <a:pt x="19050" y="38100"/>
                  </a:lnTo>
                  <a:cubicBezTo>
                    <a:pt x="8509" y="38100"/>
                    <a:pt x="0" y="29591"/>
                    <a:pt x="0" y="19050"/>
                  </a:cubicBezTo>
                  <a:close/>
                </a:path>
              </a:pathLst>
            </a:custGeom>
            <a:solidFill>
              <a:srgbClr val="D6BADD"/>
            </a:solidFill>
          </p:spPr>
        </p:sp>
      </p:grpSp>
      <p:grpSp>
        <p:nvGrpSpPr>
          <p:cNvPr name="Group 26" id="26"/>
          <p:cNvGrpSpPr/>
          <p:nvPr/>
        </p:nvGrpSpPr>
        <p:grpSpPr>
          <a:xfrm rot="0">
            <a:off x="8902005" y="5440859"/>
            <a:ext cx="483989" cy="483989"/>
            <a:chOff x="0" y="0"/>
            <a:chExt cx="645318" cy="645318"/>
          </a:xfrm>
        </p:grpSpPr>
        <p:sp>
          <p:nvSpPr>
            <p:cNvPr name="Freeform 27" id="27"/>
            <p:cNvSpPr/>
            <p:nvPr/>
          </p:nvSpPr>
          <p:spPr>
            <a:xfrm flipH="false" flipV="false" rot="0">
              <a:off x="6350" y="6350"/>
              <a:ext cx="632587" cy="632587"/>
            </a:xfrm>
            <a:custGeom>
              <a:avLst/>
              <a:gdLst/>
              <a:ahLst/>
              <a:cxnLst/>
              <a:rect r="r" b="b" t="t" l="l"/>
              <a:pathLst>
                <a:path h="632587" w="632587">
                  <a:moveTo>
                    <a:pt x="0" y="118110"/>
                  </a:moveTo>
                  <a:cubicBezTo>
                    <a:pt x="0" y="52832"/>
                    <a:pt x="52832" y="0"/>
                    <a:pt x="118110" y="0"/>
                  </a:cubicBezTo>
                  <a:lnTo>
                    <a:pt x="514477" y="0"/>
                  </a:lnTo>
                  <a:cubicBezTo>
                    <a:pt x="579755" y="0"/>
                    <a:pt x="632587" y="52832"/>
                    <a:pt x="632587" y="118110"/>
                  </a:cubicBezTo>
                  <a:lnTo>
                    <a:pt x="632587" y="514477"/>
                  </a:lnTo>
                  <a:cubicBezTo>
                    <a:pt x="632587" y="579755"/>
                    <a:pt x="579755" y="632587"/>
                    <a:pt x="514477" y="632587"/>
                  </a:cubicBezTo>
                  <a:lnTo>
                    <a:pt x="118110" y="632587"/>
                  </a:lnTo>
                  <a:cubicBezTo>
                    <a:pt x="52832" y="632587"/>
                    <a:pt x="0" y="579755"/>
                    <a:pt x="0" y="514477"/>
                  </a:cubicBezTo>
                  <a:close/>
                </a:path>
              </a:pathLst>
            </a:custGeom>
            <a:solidFill>
              <a:srgbClr val="F0D4F7"/>
            </a:solidFill>
          </p:spPr>
        </p:sp>
        <p:sp>
          <p:nvSpPr>
            <p:cNvPr name="Freeform 28" id="28"/>
            <p:cNvSpPr/>
            <p:nvPr/>
          </p:nvSpPr>
          <p:spPr>
            <a:xfrm flipH="false" flipV="false" rot="0">
              <a:off x="0" y="0"/>
              <a:ext cx="645287" cy="645287"/>
            </a:xfrm>
            <a:custGeom>
              <a:avLst/>
              <a:gdLst/>
              <a:ahLst/>
              <a:cxnLst/>
              <a:rect r="r" b="b" t="t" l="l"/>
              <a:pathLst>
                <a:path h="645287" w="645287">
                  <a:moveTo>
                    <a:pt x="0" y="124460"/>
                  </a:moveTo>
                  <a:cubicBezTo>
                    <a:pt x="0" y="55753"/>
                    <a:pt x="55753" y="0"/>
                    <a:pt x="124460" y="0"/>
                  </a:cubicBezTo>
                  <a:lnTo>
                    <a:pt x="520827" y="0"/>
                  </a:lnTo>
                  <a:lnTo>
                    <a:pt x="520827" y="6350"/>
                  </a:lnTo>
                  <a:lnTo>
                    <a:pt x="520827" y="0"/>
                  </a:lnTo>
                  <a:cubicBezTo>
                    <a:pt x="589534" y="0"/>
                    <a:pt x="645287" y="55753"/>
                    <a:pt x="645287" y="124460"/>
                  </a:cubicBezTo>
                  <a:lnTo>
                    <a:pt x="638937" y="124460"/>
                  </a:lnTo>
                  <a:lnTo>
                    <a:pt x="645287" y="124460"/>
                  </a:lnTo>
                  <a:lnTo>
                    <a:pt x="645287" y="520827"/>
                  </a:lnTo>
                  <a:lnTo>
                    <a:pt x="638937" y="520827"/>
                  </a:lnTo>
                  <a:lnTo>
                    <a:pt x="645287" y="520827"/>
                  </a:lnTo>
                  <a:cubicBezTo>
                    <a:pt x="645287" y="589534"/>
                    <a:pt x="589534" y="645287"/>
                    <a:pt x="520827" y="645287"/>
                  </a:cubicBezTo>
                  <a:lnTo>
                    <a:pt x="520827" y="638937"/>
                  </a:lnTo>
                  <a:lnTo>
                    <a:pt x="520827" y="645287"/>
                  </a:lnTo>
                  <a:lnTo>
                    <a:pt x="124460" y="645287"/>
                  </a:lnTo>
                  <a:lnTo>
                    <a:pt x="124460" y="638937"/>
                  </a:lnTo>
                  <a:lnTo>
                    <a:pt x="124460" y="645287"/>
                  </a:lnTo>
                  <a:cubicBezTo>
                    <a:pt x="55753" y="645287"/>
                    <a:pt x="0" y="589534"/>
                    <a:pt x="0" y="520827"/>
                  </a:cubicBezTo>
                  <a:lnTo>
                    <a:pt x="0" y="124460"/>
                  </a:lnTo>
                  <a:lnTo>
                    <a:pt x="6350" y="124460"/>
                  </a:lnTo>
                  <a:lnTo>
                    <a:pt x="0" y="124460"/>
                  </a:lnTo>
                  <a:moveTo>
                    <a:pt x="12700" y="124460"/>
                  </a:moveTo>
                  <a:lnTo>
                    <a:pt x="12700" y="520827"/>
                  </a:lnTo>
                  <a:lnTo>
                    <a:pt x="6350" y="520827"/>
                  </a:lnTo>
                  <a:lnTo>
                    <a:pt x="12700" y="520827"/>
                  </a:lnTo>
                  <a:cubicBezTo>
                    <a:pt x="12700" y="582549"/>
                    <a:pt x="62738" y="632587"/>
                    <a:pt x="124460" y="632587"/>
                  </a:cubicBezTo>
                  <a:lnTo>
                    <a:pt x="520827" y="632587"/>
                  </a:lnTo>
                  <a:cubicBezTo>
                    <a:pt x="582549" y="632587"/>
                    <a:pt x="632587" y="582549"/>
                    <a:pt x="632587" y="520827"/>
                  </a:cubicBezTo>
                  <a:lnTo>
                    <a:pt x="632587" y="124460"/>
                  </a:lnTo>
                  <a:cubicBezTo>
                    <a:pt x="632587" y="62738"/>
                    <a:pt x="582549" y="12700"/>
                    <a:pt x="520827" y="12700"/>
                  </a:cubicBezTo>
                  <a:lnTo>
                    <a:pt x="124460" y="12700"/>
                  </a:lnTo>
                  <a:lnTo>
                    <a:pt x="124460" y="6350"/>
                  </a:lnTo>
                  <a:lnTo>
                    <a:pt x="124460" y="12700"/>
                  </a:lnTo>
                  <a:cubicBezTo>
                    <a:pt x="62738" y="12700"/>
                    <a:pt x="12700" y="62738"/>
                    <a:pt x="12700" y="124460"/>
                  </a:cubicBezTo>
                  <a:close/>
                </a:path>
              </a:pathLst>
            </a:custGeom>
            <a:solidFill>
              <a:srgbClr val="D6BADD"/>
            </a:solidFill>
          </p:spPr>
        </p:sp>
      </p:grpSp>
      <p:sp>
        <p:nvSpPr>
          <p:cNvPr name="Freeform 29" id="29" descr="preencoded.png"/>
          <p:cNvSpPr/>
          <p:nvPr/>
        </p:nvSpPr>
        <p:spPr>
          <a:xfrm flipH="false" flipV="false" rot="0">
            <a:off x="8995171" y="5496818"/>
            <a:ext cx="297656" cy="372070"/>
          </a:xfrm>
          <a:custGeom>
            <a:avLst/>
            <a:gdLst/>
            <a:ahLst/>
            <a:cxnLst/>
            <a:rect r="r" b="b" t="t" l="l"/>
            <a:pathLst>
              <a:path h="372070" w="297656">
                <a:moveTo>
                  <a:pt x="0" y="0"/>
                </a:moveTo>
                <a:lnTo>
                  <a:pt x="297657" y="0"/>
                </a:lnTo>
                <a:lnTo>
                  <a:pt x="297657" y="372070"/>
                </a:lnTo>
                <a:lnTo>
                  <a:pt x="0" y="372070"/>
                </a:lnTo>
                <a:lnTo>
                  <a:pt x="0" y="0"/>
                </a:lnTo>
                <a:close/>
              </a:path>
            </a:pathLst>
          </a:custGeom>
          <a:blipFill>
            <a:blip r:embed="rId8"/>
            <a:stretch>
              <a:fillRect l="0" t="-322" r="0" b="-322"/>
            </a:stretch>
          </a:blipFill>
        </p:spPr>
      </p:sp>
      <p:grpSp>
        <p:nvGrpSpPr>
          <p:cNvPr name="Group 30" id="30"/>
          <p:cNvGrpSpPr/>
          <p:nvPr/>
        </p:nvGrpSpPr>
        <p:grpSpPr>
          <a:xfrm rot="0">
            <a:off x="10198299" y="5419130"/>
            <a:ext cx="4122836" cy="310009"/>
            <a:chOff x="0" y="0"/>
            <a:chExt cx="5497115" cy="413345"/>
          </a:xfrm>
        </p:grpSpPr>
        <p:sp>
          <p:nvSpPr>
            <p:cNvPr name="Freeform 31" id="31"/>
            <p:cNvSpPr/>
            <p:nvPr/>
          </p:nvSpPr>
          <p:spPr>
            <a:xfrm flipH="false" flipV="false" rot="0">
              <a:off x="0" y="0"/>
              <a:ext cx="5497115" cy="413345"/>
            </a:xfrm>
            <a:custGeom>
              <a:avLst/>
              <a:gdLst/>
              <a:ahLst/>
              <a:cxnLst/>
              <a:rect r="r" b="b" t="t" l="l"/>
              <a:pathLst>
                <a:path h="413345" w="5497115">
                  <a:moveTo>
                    <a:pt x="0" y="0"/>
                  </a:moveTo>
                  <a:lnTo>
                    <a:pt x="5497115" y="0"/>
                  </a:lnTo>
                  <a:lnTo>
                    <a:pt x="5497115" y="413345"/>
                  </a:lnTo>
                  <a:lnTo>
                    <a:pt x="0" y="413345"/>
                  </a:lnTo>
                  <a:close/>
                </a:path>
              </a:pathLst>
            </a:custGeom>
            <a:solidFill>
              <a:srgbClr val="000000">
                <a:alpha val="0"/>
              </a:srgbClr>
            </a:solidFill>
          </p:spPr>
        </p:sp>
        <p:sp>
          <p:nvSpPr>
            <p:cNvPr name="TextBox 32" id="32"/>
            <p:cNvSpPr txBox="true"/>
            <p:nvPr/>
          </p:nvSpPr>
          <p:spPr>
            <a:xfrm>
              <a:off x="0" y="-19050"/>
              <a:ext cx="5497115" cy="432395"/>
            </a:xfrm>
            <a:prstGeom prst="rect">
              <a:avLst/>
            </a:prstGeom>
          </p:spPr>
          <p:txBody>
            <a:bodyPr anchor="t" rtlCol="false" tIns="0" lIns="0" bIns="0" rIns="0"/>
            <a:lstStyle/>
            <a:p>
              <a:pPr algn="l">
                <a:lnSpc>
                  <a:spcPts val="2437"/>
                </a:lnSpc>
              </a:pPr>
              <a:r>
                <a:rPr lang="en-US" b="true" sz="1937" spc="-38">
                  <a:solidFill>
                    <a:srgbClr val="272525"/>
                  </a:solidFill>
                  <a:latin typeface="Source Serif Pro Bold"/>
                  <a:ea typeface="Source Serif Pro Bold"/>
                  <a:cs typeface="Source Serif Pro Bold"/>
                  <a:sym typeface="Source Serif Pro Bold"/>
                </a:rPr>
                <a:t>Retrieve Orders with Customer Details</a:t>
              </a:r>
            </a:p>
          </p:txBody>
        </p:sp>
      </p:grpSp>
      <p:grpSp>
        <p:nvGrpSpPr>
          <p:cNvPr name="Group 33" id="33"/>
          <p:cNvGrpSpPr/>
          <p:nvPr/>
        </p:nvGrpSpPr>
        <p:grpSpPr>
          <a:xfrm rot="0">
            <a:off x="10198299" y="5855642"/>
            <a:ext cx="7351662" cy="337394"/>
            <a:chOff x="0" y="0"/>
            <a:chExt cx="9802217" cy="449858"/>
          </a:xfrm>
        </p:grpSpPr>
        <p:sp>
          <p:nvSpPr>
            <p:cNvPr name="Freeform 34" id="34"/>
            <p:cNvSpPr/>
            <p:nvPr/>
          </p:nvSpPr>
          <p:spPr>
            <a:xfrm flipH="false" flipV="false" rot="0">
              <a:off x="0" y="0"/>
              <a:ext cx="9802216" cy="449858"/>
            </a:xfrm>
            <a:custGeom>
              <a:avLst/>
              <a:gdLst/>
              <a:ahLst/>
              <a:cxnLst/>
              <a:rect r="r" b="b" t="t" l="l"/>
              <a:pathLst>
                <a:path h="449858" w="9802216">
                  <a:moveTo>
                    <a:pt x="0" y="0"/>
                  </a:moveTo>
                  <a:lnTo>
                    <a:pt x="9802216" y="0"/>
                  </a:lnTo>
                  <a:lnTo>
                    <a:pt x="9802216" y="449858"/>
                  </a:lnTo>
                  <a:lnTo>
                    <a:pt x="0" y="449858"/>
                  </a:lnTo>
                  <a:close/>
                </a:path>
              </a:pathLst>
            </a:custGeom>
            <a:solidFill>
              <a:srgbClr val="000000">
                <a:alpha val="0"/>
              </a:srgbClr>
            </a:solidFill>
          </p:spPr>
        </p:sp>
        <p:sp>
          <p:nvSpPr>
            <p:cNvPr name="TextBox 35" id="35"/>
            <p:cNvSpPr txBox="true"/>
            <p:nvPr/>
          </p:nvSpPr>
          <p:spPr>
            <a:xfrm>
              <a:off x="0" y="-66675"/>
              <a:ext cx="9802217" cy="516533"/>
            </a:xfrm>
            <a:prstGeom prst="rect">
              <a:avLst/>
            </a:prstGeom>
          </p:spPr>
          <p:txBody>
            <a:bodyPr anchor="t" rtlCol="false" tIns="0" lIns="0" bIns="0" rIns="0"/>
            <a:lstStyle/>
            <a:p>
              <a:pPr algn="l">
                <a:lnSpc>
                  <a:spcPts val="2625"/>
                </a:lnSpc>
              </a:pPr>
              <a:r>
                <a:rPr lang="en-US" sz="1625" spc="-33">
                  <a:solidFill>
                    <a:srgbClr val="272525"/>
                  </a:solidFill>
                  <a:latin typeface="Source Sans Pro"/>
                  <a:ea typeface="Source Sans Pro"/>
                  <a:cs typeface="Source Sans Pro"/>
                  <a:sym typeface="Source Sans Pro"/>
                </a:rPr>
                <a:t>Complex JOIN query linking Orders and Customers tables</a:t>
              </a:r>
            </a:p>
          </p:txBody>
        </p:sp>
      </p:grpSp>
      <p:grpSp>
        <p:nvGrpSpPr>
          <p:cNvPr name="Group 36" id="36"/>
          <p:cNvGrpSpPr/>
          <p:nvPr/>
        </p:nvGrpSpPr>
        <p:grpSpPr>
          <a:xfrm rot="0">
            <a:off x="8302824" y="6617345"/>
            <a:ext cx="632520" cy="28575"/>
            <a:chOff x="0" y="0"/>
            <a:chExt cx="843360" cy="38100"/>
          </a:xfrm>
        </p:grpSpPr>
        <p:sp>
          <p:nvSpPr>
            <p:cNvPr name="Freeform 37" id="37"/>
            <p:cNvSpPr/>
            <p:nvPr/>
          </p:nvSpPr>
          <p:spPr>
            <a:xfrm flipH="false" flipV="false" rot="0">
              <a:off x="0" y="0"/>
              <a:ext cx="843407" cy="38100"/>
            </a:xfrm>
            <a:custGeom>
              <a:avLst/>
              <a:gdLst/>
              <a:ahLst/>
              <a:cxnLst/>
              <a:rect r="r" b="b" t="t" l="l"/>
              <a:pathLst>
                <a:path h="38100" w="843407">
                  <a:moveTo>
                    <a:pt x="0" y="19050"/>
                  </a:moveTo>
                  <a:cubicBezTo>
                    <a:pt x="0" y="8509"/>
                    <a:pt x="8509" y="0"/>
                    <a:pt x="19050" y="0"/>
                  </a:cubicBezTo>
                  <a:lnTo>
                    <a:pt x="824357" y="0"/>
                  </a:lnTo>
                  <a:cubicBezTo>
                    <a:pt x="834898" y="0"/>
                    <a:pt x="843407" y="8509"/>
                    <a:pt x="843407" y="19050"/>
                  </a:cubicBezTo>
                  <a:cubicBezTo>
                    <a:pt x="843407" y="29591"/>
                    <a:pt x="834771" y="38100"/>
                    <a:pt x="824357" y="38100"/>
                  </a:cubicBezTo>
                  <a:lnTo>
                    <a:pt x="19050" y="38100"/>
                  </a:lnTo>
                  <a:cubicBezTo>
                    <a:pt x="8509" y="38100"/>
                    <a:pt x="0" y="29591"/>
                    <a:pt x="0" y="19050"/>
                  </a:cubicBezTo>
                  <a:close/>
                </a:path>
              </a:pathLst>
            </a:custGeom>
            <a:solidFill>
              <a:srgbClr val="D6BADD"/>
            </a:solidFill>
          </p:spPr>
        </p:sp>
      </p:grpSp>
      <p:grpSp>
        <p:nvGrpSpPr>
          <p:cNvPr name="Group 38" id="38"/>
          <p:cNvGrpSpPr/>
          <p:nvPr/>
        </p:nvGrpSpPr>
        <p:grpSpPr>
          <a:xfrm rot="0">
            <a:off x="8902005" y="6389637"/>
            <a:ext cx="483989" cy="483989"/>
            <a:chOff x="0" y="0"/>
            <a:chExt cx="645318" cy="645318"/>
          </a:xfrm>
        </p:grpSpPr>
        <p:sp>
          <p:nvSpPr>
            <p:cNvPr name="Freeform 39" id="39"/>
            <p:cNvSpPr/>
            <p:nvPr/>
          </p:nvSpPr>
          <p:spPr>
            <a:xfrm flipH="false" flipV="false" rot="0">
              <a:off x="6350" y="6350"/>
              <a:ext cx="632587" cy="632587"/>
            </a:xfrm>
            <a:custGeom>
              <a:avLst/>
              <a:gdLst/>
              <a:ahLst/>
              <a:cxnLst/>
              <a:rect r="r" b="b" t="t" l="l"/>
              <a:pathLst>
                <a:path h="632587" w="632587">
                  <a:moveTo>
                    <a:pt x="0" y="118110"/>
                  </a:moveTo>
                  <a:cubicBezTo>
                    <a:pt x="0" y="52832"/>
                    <a:pt x="52832" y="0"/>
                    <a:pt x="118110" y="0"/>
                  </a:cubicBezTo>
                  <a:lnTo>
                    <a:pt x="514477" y="0"/>
                  </a:lnTo>
                  <a:cubicBezTo>
                    <a:pt x="579755" y="0"/>
                    <a:pt x="632587" y="52832"/>
                    <a:pt x="632587" y="118110"/>
                  </a:cubicBezTo>
                  <a:lnTo>
                    <a:pt x="632587" y="514477"/>
                  </a:lnTo>
                  <a:cubicBezTo>
                    <a:pt x="632587" y="579755"/>
                    <a:pt x="579755" y="632587"/>
                    <a:pt x="514477" y="632587"/>
                  </a:cubicBezTo>
                  <a:lnTo>
                    <a:pt x="118110" y="632587"/>
                  </a:lnTo>
                  <a:cubicBezTo>
                    <a:pt x="52832" y="632587"/>
                    <a:pt x="0" y="579755"/>
                    <a:pt x="0" y="514477"/>
                  </a:cubicBezTo>
                  <a:close/>
                </a:path>
              </a:pathLst>
            </a:custGeom>
            <a:solidFill>
              <a:srgbClr val="F0D4F7"/>
            </a:solidFill>
          </p:spPr>
        </p:sp>
        <p:sp>
          <p:nvSpPr>
            <p:cNvPr name="Freeform 40" id="40"/>
            <p:cNvSpPr/>
            <p:nvPr/>
          </p:nvSpPr>
          <p:spPr>
            <a:xfrm flipH="false" flipV="false" rot="0">
              <a:off x="0" y="0"/>
              <a:ext cx="645287" cy="645287"/>
            </a:xfrm>
            <a:custGeom>
              <a:avLst/>
              <a:gdLst/>
              <a:ahLst/>
              <a:cxnLst/>
              <a:rect r="r" b="b" t="t" l="l"/>
              <a:pathLst>
                <a:path h="645287" w="645287">
                  <a:moveTo>
                    <a:pt x="0" y="124460"/>
                  </a:moveTo>
                  <a:cubicBezTo>
                    <a:pt x="0" y="55753"/>
                    <a:pt x="55753" y="0"/>
                    <a:pt x="124460" y="0"/>
                  </a:cubicBezTo>
                  <a:lnTo>
                    <a:pt x="520827" y="0"/>
                  </a:lnTo>
                  <a:lnTo>
                    <a:pt x="520827" y="6350"/>
                  </a:lnTo>
                  <a:lnTo>
                    <a:pt x="520827" y="0"/>
                  </a:lnTo>
                  <a:cubicBezTo>
                    <a:pt x="589534" y="0"/>
                    <a:pt x="645287" y="55753"/>
                    <a:pt x="645287" y="124460"/>
                  </a:cubicBezTo>
                  <a:lnTo>
                    <a:pt x="638937" y="124460"/>
                  </a:lnTo>
                  <a:lnTo>
                    <a:pt x="645287" y="124460"/>
                  </a:lnTo>
                  <a:lnTo>
                    <a:pt x="645287" y="520827"/>
                  </a:lnTo>
                  <a:lnTo>
                    <a:pt x="638937" y="520827"/>
                  </a:lnTo>
                  <a:lnTo>
                    <a:pt x="645287" y="520827"/>
                  </a:lnTo>
                  <a:cubicBezTo>
                    <a:pt x="645287" y="589534"/>
                    <a:pt x="589534" y="645287"/>
                    <a:pt x="520827" y="645287"/>
                  </a:cubicBezTo>
                  <a:lnTo>
                    <a:pt x="520827" y="638937"/>
                  </a:lnTo>
                  <a:lnTo>
                    <a:pt x="520827" y="645287"/>
                  </a:lnTo>
                  <a:lnTo>
                    <a:pt x="124460" y="645287"/>
                  </a:lnTo>
                  <a:lnTo>
                    <a:pt x="124460" y="638937"/>
                  </a:lnTo>
                  <a:lnTo>
                    <a:pt x="124460" y="645287"/>
                  </a:lnTo>
                  <a:cubicBezTo>
                    <a:pt x="55753" y="645287"/>
                    <a:pt x="0" y="589534"/>
                    <a:pt x="0" y="520827"/>
                  </a:cubicBezTo>
                  <a:lnTo>
                    <a:pt x="0" y="124460"/>
                  </a:lnTo>
                  <a:lnTo>
                    <a:pt x="6350" y="124460"/>
                  </a:lnTo>
                  <a:lnTo>
                    <a:pt x="0" y="124460"/>
                  </a:lnTo>
                  <a:moveTo>
                    <a:pt x="12700" y="124460"/>
                  </a:moveTo>
                  <a:lnTo>
                    <a:pt x="12700" y="520827"/>
                  </a:lnTo>
                  <a:lnTo>
                    <a:pt x="6350" y="520827"/>
                  </a:lnTo>
                  <a:lnTo>
                    <a:pt x="12700" y="520827"/>
                  </a:lnTo>
                  <a:cubicBezTo>
                    <a:pt x="12700" y="582549"/>
                    <a:pt x="62738" y="632587"/>
                    <a:pt x="124460" y="632587"/>
                  </a:cubicBezTo>
                  <a:lnTo>
                    <a:pt x="520827" y="632587"/>
                  </a:lnTo>
                  <a:cubicBezTo>
                    <a:pt x="582549" y="632587"/>
                    <a:pt x="632587" y="582549"/>
                    <a:pt x="632587" y="520827"/>
                  </a:cubicBezTo>
                  <a:lnTo>
                    <a:pt x="632587" y="124460"/>
                  </a:lnTo>
                  <a:cubicBezTo>
                    <a:pt x="632587" y="62738"/>
                    <a:pt x="582549" y="12700"/>
                    <a:pt x="520827" y="12700"/>
                  </a:cubicBezTo>
                  <a:lnTo>
                    <a:pt x="124460" y="12700"/>
                  </a:lnTo>
                  <a:lnTo>
                    <a:pt x="124460" y="6350"/>
                  </a:lnTo>
                  <a:lnTo>
                    <a:pt x="124460" y="12700"/>
                  </a:lnTo>
                  <a:cubicBezTo>
                    <a:pt x="62738" y="12700"/>
                    <a:pt x="12700" y="62738"/>
                    <a:pt x="12700" y="124460"/>
                  </a:cubicBezTo>
                  <a:close/>
                </a:path>
              </a:pathLst>
            </a:custGeom>
            <a:solidFill>
              <a:srgbClr val="D6BADD"/>
            </a:solidFill>
          </p:spPr>
        </p:sp>
      </p:grpSp>
      <p:sp>
        <p:nvSpPr>
          <p:cNvPr name="Freeform 41" id="41" descr="preencoded.png"/>
          <p:cNvSpPr/>
          <p:nvPr/>
        </p:nvSpPr>
        <p:spPr>
          <a:xfrm flipH="false" flipV="false" rot="0">
            <a:off x="8995171" y="6445597"/>
            <a:ext cx="297656" cy="372070"/>
          </a:xfrm>
          <a:custGeom>
            <a:avLst/>
            <a:gdLst/>
            <a:ahLst/>
            <a:cxnLst/>
            <a:rect r="r" b="b" t="t" l="l"/>
            <a:pathLst>
              <a:path h="372070" w="297656">
                <a:moveTo>
                  <a:pt x="0" y="0"/>
                </a:moveTo>
                <a:lnTo>
                  <a:pt x="297657" y="0"/>
                </a:lnTo>
                <a:lnTo>
                  <a:pt x="297657" y="372070"/>
                </a:lnTo>
                <a:lnTo>
                  <a:pt x="0" y="372070"/>
                </a:lnTo>
                <a:lnTo>
                  <a:pt x="0" y="0"/>
                </a:lnTo>
                <a:close/>
              </a:path>
            </a:pathLst>
          </a:custGeom>
          <a:blipFill>
            <a:blip r:embed="rId9"/>
            <a:stretch>
              <a:fillRect l="0" t="-322" r="0" b="-322"/>
            </a:stretch>
          </a:blipFill>
        </p:spPr>
      </p:sp>
      <p:grpSp>
        <p:nvGrpSpPr>
          <p:cNvPr name="Group 42" id="42"/>
          <p:cNvGrpSpPr/>
          <p:nvPr/>
        </p:nvGrpSpPr>
        <p:grpSpPr>
          <a:xfrm rot="0">
            <a:off x="5608736" y="6367909"/>
            <a:ext cx="2480965" cy="310009"/>
            <a:chOff x="0" y="0"/>
            <a:chExt cx="3307953" cy="413345"/>
          </a:xfrm>
        </p:grpSpPr>
        <p:sp>
          <p:nvSpPr>
            <p:cNvPr name="Freeform 43" id="43"/>
            <p:cNvSpPr/>
            <p:nvPr/>
          </p:nvSpPr>
          <p:spPr>
            <a:xfrm flipH="false" flipV="false" rot="0">
              <a:off x="0" y="0"/>
              <a:ext cx="3307954" cy="413345"/>
            </a:xfrm>
            <a:custGeom>
              <a:avLst/>
              <a:gdLst/>
              <a:ahLst/>
              <a:cxnLst/>
              <a:rect r="r" b="b" t="t" l="l"/>
              <a:pathLst>
                <a:path h="413345" w="3307954">
                  <a:moveTo>
                    <a:pt x="0" y="0"/>
                  </a:moveTo>
                  <a:lnTo>
                    <a:pt x="3307954" y="0"/>
                  </a:lnTo>
                  <a:lnTo>
                    <a:pt x="3307954" y="413345"/>
                  </a:lnTo>
                  <a:lnTo>
                    <a:pt x="0" y="413345"/>
                  </a:lnTo>
                  <a:close/>
                </a:path>
              </a:pathLst>
            </a:custGeom>
            <a:solidFill>
              <a:srgbClr val="000000">
                <a:alpha val="0"/>
              </a:srgbClr>
            </a:solidFill>
          </p:spPr>
        </p:sp>
        <p:sp>
          <p:nvSpPr>
            <p:cNvPr name="TextBox 44" id="44"/>
            <p:cNvSpPr txBox="true"/>
            <p:nvPr/>
          </p:nvSpPr>
          <p:spPr>
            <a:xfrm>
              <a:off x="0" y="-19050"/>
              <a:ext cx="3307953" cy="432395"/>
            </a:xfrm>
            <a:prstGeom prst="rect">
              <a:avLst/>
            </a:prstGeom>
          </p:spPr>
          <p:txBody>
            <a:bodyPr anchor="t" rtlCol="false" tIns="0" lIns="0" bIns="0" rIns="0"/>
            <a:lstStyle/>
            <a:p>
              <a:pPr algn="r">
                <a:lnSpc>
                  <a:spcPts val="2437"/>
                </a:lnSpc>
              </a:pPr>
              <a:r>
                <a:rPr lang="en-US" b="true" sz="1937" spc="-38">
                  <a:solidFill>
                    <a:srgbClr val="272525"/>
                  </a:solidFill>
                  <a:latin typeface="Source Serif Pro Bold"/>
                  <a:ea typeface="Source Serif Pro Bold"/>
                  <a:cs typeface="Source Serif Pro Bold"/>
                  <a:sym typeface="Source Serif Pro Bold"/>
                </a:rPr>
                <a:t>View Inventory Levels</a:t>
              </a:r>
            </a:p>
          </p:txBody>
        </p:sp>
      </p:grpSp>
      <p:grpSp>
        <p:nvGrpSpPr>
          <p:cNvPr name="Group 45" id="45"/>
          <p:cNvGrpSpPr/>
          <p:nvPr/>
        </p:nvGrpSpPr>
        <p:grpSpPr>
          <a:xfrm rot="0">
            <a:off x="738039" y="6804421"/>
            <a:ext cx="7351662" cy="337394"/>
            <a:chOff x="0" y="0"/>
            <a:chExt cx="9802217" cy="449858"/>
          </a:xfrm>
        </p:grpSpPr>
        <p:sp>
          <p:nvSpPr>
            <p:cNvPr name="Freeform 46" id="46"/>
            <p:cNvSpPr/>
            <p:nvPr/>
          </p:nvSpPr>
          <p:spPr>
            <a:xfrm flipH="false" flipV="false" rot="0">
              <a:off x="0" y="0"/>
              <a:ext cx="9802216" cy="449858"/>
            </a:xfrm>
            <a:custGeom>
              <a:avLst/>
              <a:gdLst/>
              <a:ahLst/>
              <a:cxnLst/>
              <a:rect r="r" b="b" t="t" l="l"/>
              <a:pathLst>
                <a:path h="449858" w="9802216">
                  <a:moveTo>
                    <a:pt x="0" y="0"/>
                  </a:moveTo>
                  <a:lnTo>
                    <a:pt x="9802216" y="0"/>
                  </a:lnTo>
                  <a:lnTo>
                    <a:pt x="9802216" y="449858"/>
                  </a:lnTo>
                  <a:lnTo>
                    <a:pt x="0" y="449858"/>
                  </a:lnTo>
                  <a:close/>
                </a:path>
              </a:pathLst>
            </a:custGeom>
            <a:solidFill>
              <a:srgbClr val="000000">
                <a:alpha val="0"/>
              </a:srgbClr>
            </a:solidFill>
          </p:spPr>
        </p:sp>
        <p:sp>
          <p:nvSpPr>
            <p:cNvPr name="TextBox 47" id="47"/>
            <p:cNvSpPr txBox="true"/>
            <p:nvPr/>
          </p:nvSpPr>
          <p:spPr>
            <a:xfrm>
              <a:off x="0" y="-66675"/>
              <a:ext cx="9802217" cy="516533"/>
            </a:xfrm>
            <a:prstGeom prst="rect">
              <a:avLst/>
            </a:prstGeom>
          </p:spPr>
          <p:txBody>
            <a:bodyPr anchor="t" rtlCol="false" tIns="0" lIns="0" bIns="0" rIns="0"/>
            <a:lstStyle/>
            <a:p>
              <a:pPr algn="r">
                <a:lnSpc>
                  <a:spcPts val="2625"/>
                </a:lnSpc>
              </a:pPr>
              <a:r>
                <a:rPr lang="en-US" sz="1625" spc="-33">
                  <a:solidFill>
                    <a:srgbClr val="272525"/>
                  </a:solidFill>
                  <a:latin typeface="Source Sans Pro"/>
                  <a:ea typeface="Source Sans Pro"/>
                  <a:cs typeface="Source Sans Pro"/>
                  <a:sym typeface="Source Sans Pro"/>
                </a:rPr>
                <a:t>Query showing current stock for all products</a:t>
              </a:r>
            </a:p>
          </p:txBody>
        </p:sp>
      </p:grpSp>
      <p:grpSp>
        <p:nvGrpSpPr>
          <p:cNvPr name="Group 48" id="48"/>
          <p:cNvGrpSpPr/>
          <p:nvPr/>
        </p:nvGrpSpPr>
        <p:grpSpPr>
          <a:xfrm rot="0">
            <a:off x="9352658" y="7566272"/>
            <a:ext cx="632520" cy="28575"/>
            <a:chOff x="0" y="0"/>
            <a:chExt cx="843360" cy="38100"/>
          </a:xfrm>
        </p:grpSpPr>
        <p:sp>
          <p:nvSpPr>
            <p:cNvPr name="Freeform 49" id="49"/>
            <p:cNvSpPr/>
            <p:nvPr/>
          </p:nvSpPr>
          <p:spPr>
            <a:xfrm flipH="false" flipV="false" rot="0">
              <a:off x="0" y="0"/>
              <a:ext cx="843407" cy="38100"/>
            </a:xfrm>
            <a:custGeom>
              <a:avLst/>
              <a:gdLst/>
              <a:ahLst/>
              <a:cxnLst/>
              <a:rect r="r" b="b" t="t" l="l"/>
              <a:pathLst>
                <a:path h="38100" w="843407">
                  <a:moveTo>
                    <a:pt x="0" y="19050"/>
                  </a:moveTo>
                  <a:cubicBezTo>
                    <a:pt x="0" y="8509"/>
                    <a:pt x="8509" y="0"/>
                    <a:pt x="19050" y="0"/>
                  </a:cubicBezTo>
                  <a:lnTo>
                    <a:pt x="824357" y="0"/>
                  </a:lnTo>
                  <a:cubicBezTo>
                    <a:pt x="834898" y="0"/>
                    <a:pt x="843407" y="8509"/>
                    <a:pt x="843407" y="19050"/>
                  </a:cubicBezTo>
                  <a:cubicBezTo>
                    <a:pt x="843407" y="29591"/>
                    <a:pt x="834771" y="38100"/>
                    <a:pt x="824357" y="38100"/>
                  </a:cubicBezTo>
                  <a:lnTo>
                    <a:pt x="19050" y="38100"/>
                  </a:lnTo>
                  <a:cubicBezTo>
                    <a:pt x="8509" y="38100"/>
                    <a:pt x="0" y="29591"/>
                    <a:pt x="0" y="19050"/>
                  </a:cubicBezTo>
                  <a:close/>
                </a:path>
              </a:pathLst>
            </a:custGeom>
            <a:solidFill>
              <a:srgbClr val="D6BADD"/>
            </a:solidFill>
          </p:spPr>
        </p:sp>
      </p:grpSp>
      <p:grpSp>
        <p:nvGrpSpPr>
          <p:cNvPr name="Group 50" id="50"/>
          <p:cNvGrpSpPr/>
          <p:nvPr/>
        </p:nvGrpSpPr>
        <p:grpSpPr>
          <a:xfrm rot="0">
            <a:off x="8902005" y="7338566"/>
            <a:ext cx="483989" cy="483989"/>
            <a:chOff x="0" y="0"/>
            <a:chExt cx="645318" cy="645318"/>
          </a:xfrm>
        </p:grpSpPr>
        <p:sp>
          <p:nvSpPr>
            <p:cNvPr name="Freeform 51" id="51"/>
            <p:cNvSpPr/>
            <p:nvPr/>
          </p:nvSpPr>
          <p:spPr>
            <a:xfrm flipH="false" flipV="false" rot="0">
              <a:off x="6350" y="6350"/>
              <a:ext cx="632587" cy="632587"/>
            </a:xfrm>
            <a:custGeom>
              <a:avLst/>
              <a:gdLst/>
              <a:ahLst/>
              <a:cxnLst/>
              <a:rect r="r" b="b" t="t" l="l"/>
              <a:pathLst>
                <a:path h="632587" w="632587">
                  <a:moveTo>
                    <a:pt x="0" y="118110"/>
                  </a:moveTo>
                  <a:cubicBezTo>
                    <a:pt x="0" y="52832"/>
                    <a:pt x="52832" y="0"/>
                    <a:pt x="118110" y="0"/>
                  </a:cubicBezTo>
                  <a:lnTo>
                    <a:pt x="514477" y="0"/>
                  </a:lnTo>
                  <a:cubicBezTo>
                    <a:pt x="579755" y="0"/>
                    <a:pt x="632587" y="52832"/>
                    <a:pt x="632587" y="118110"/>
                  </a:cubicBezTo>
                  <a:lnTo>
                    <a:pt x="632587" y="514477"/>
                  </a:lnTo>
                  <a:cubicBezTo>
                    <a:pt x="632587" y="579755"/>
                    <a:pt x="579755" y="632587"/>
                    <a:pt x="514477" y="632587"/>
                  </a:cubicBezTo>
                  <a:lnTo>
                    <a:pt x="118110" y="632587"/>
                  </a:lnTo>
                  <a:cubicBezTo>
                    <a:pt x="52832" y="632587"/>
                    <a:pt x="0" y="579755"/>
                    <a:pt x="0" y="514477"/>
                  </a:cubicBezTo>
                  <a:close/>
                </a:path>
              </a:pathLst>
            </a:custGeom>
            <a:solidFill>
              <a:srgbClr val="F0D4F7"/>
            </a:solidFill>
          </p:spPr>
        </p:sp>
        <p:sp>
          <p:nvSpPr>
            <p:cNvPr name="Freeform 52" id="52"/>
            <p:cNvSpPr/>
            <p:nvPr/>
          </p:nvSpPr>
          <p:spPr>
            <a:xfrm flipH="false" flipV="false" rot="0">
              <a:off x="0" y="0"/>
              <a:ext cx="645287" cy="645287"/>
            </a:xfrm>
            <a:custGeom>
              <a:avLst/>
              <a:gdLst/>
              <a:ahLst/>
              <a:cxnLst/>
              <a:rect r="r" b="b" t="t" l="l"/>
              <a:pathLst>
                <a:path h="645287" w="645287">
                  <a:moveTo>
                    <a:pt x="0" y="124460"/>
                  </a:moveTo>
                  <a:cubicBezTo>
                    <a:pt x="0" y="55753"/>
                    <a:pt x="55753" y="0"/>
                    <a:pt x="124460" y="0"/>
                  </a:cubicBezTo>
                  <a:lnTo>
                    <a:pt x="520827" y="0"/>
                  </a:lnTo>
                  <a:lnTo>
                    <a:pt x="520827" y="6350"/>
                  </a:lnTo>
                  <a:lnTo>
                    <a:pt x="520827" y="0"/>
                  </a:lnTo>
                  <a:cubicBezTo>
                    <a:pt x="589534" y="0"/>
                    <a:pt x="645287" y="55753"/>
                    <a:pt x="645287" y="124460"/>
                  </a:cubicBezTo>
                  <a:lnTo>
                    <a:pt x="638937" y="124460"/>
                  </a:lnTo>
                  <a:lnTo>
                    <a:pt x="645287" y="124460"/>
                  </a:lnTo>
                  <a:lnTo>
                    <a:pt x="645287" y="520827"/>
                  </a:lnTo>
                  <a:lnTo>
                    <a:pt x="638937" y="520827"/>
                  </a:lnTo>
                  <a:lnTo>
                    <a:pt x="645287" y="520827"/>
                  </a:lnTo>
                  <a:cubicBezTo>
                    <a:pt x="645287" y="589534"/>
                    <a:pt x="589534" y="645287"/>
                    <a:pt x="520827" y="645287"/>
                  </a:cubicBezTo>
                  <a:lnTo>
                    <a:pt x="520827" y="638937"/>
                  </a:lnTo>
                  <a:lnTo>
                    <a:pt x="520827" y="645287"/>
                  </a:lnTo>
                  <a:lnTo>
                    <a:pt x="124460" y="645287"/>
                  </a:lnTo>
                  <a:lnTo>
                    <a:pt x="124460" y="638937"/>
                  </a:lnTo>
                  <a:lnTo>
                    <a:pt x="124460" y="645287"/>
                  </a:lnTo>
                  <a:cubicBezTo>
                    <a:pt x="55753" y="645287"/>
                    <a:pt x="0" y="589534"/>
                    <a:pt x="0" y="520827"/>
                  </a:cubicBezTo>
                  <a:lnTo>
                    <a:pt x="0" y="124460"/>
                  </a:lnTo>
                  <a:lnTo>
                    <a:pt x="6350" y="124460"/>
                  </a:lnTo>
                  <a:lnTo>
                    <a:pt x="0" y="124460"/>
                  </a:lnTo>
                  <a:moveTo>
                    <a:pt x="12700" y="124460"/>
                  </a:moveTo>
                  <a:lnTo>
                    <a:pt x="12700" y="520827"/>
                  </a:lnTo>
                  <a:lnTo>
                    <a:pt x="6350" y="520827"/>
                  </a:lnTo>
                  <a:lnTo>
                    <a:pt x="12700" y="520827"/>
                  </a:lnTo>
                  <a:cubicBezTo>
                    <a:pt x="12700" y="582549"/>
                    <a:pt x="62738" y="632587"/>
                    <a:pt x="124460" y="632587"/>
                  </a:cubicBezTo>
                  <a:lnTo>
                    <a:pt x="520827" y="632587"/>
                  </a:lnTo>
                  <a:cubicBezTo>
                    <a:pt x="582549" y="632587"/>
                    <a:pt x="632587" y="582549"/>
                    <a:pt x="632587" y="520827"/>
                  </a:cubicBezTo>
                  <a:lnTo>
                    <a:pt x="632587" y="124460"/>
                  </a:lnTo>
                  <a:cubicBezTo>
                    <a:pt x="632587" y="62738"/>
                    <a:pt x="582549" y="12700"/>
                    <a:pt x="520827" y="12700"/>
                  </a:cubicBezTo>
                  <a:lnTo>
                    <a:pt x="124460" y="12700"/>
                  </a:lnTo>
                  <a:lnTo>
                    <a:pt x="124460" y="6350"/>
                  </a:lnTo>
                  <a:lnTo>
                    <a:pt x="124460" y="12700"/>
                  </a:lnTo>
                  <a:cubicBezTo>
                    <a:pt x="62738" y="12700"/>
                    <a:pt x="12700" y="62738"/>
                    <a:pt x="12700" y="124460"/>
                  </a:cubicBezTo>
                  <a:close/>
                </a:path>
              </a:pathLst>
            </a:custGeom>
            <a:solidFill>
              <a:srgbClr val="D6BADD"/>
            </a:solidFill>
          </p:spPr>
        </p:sp>
      </p:grpSp>
      <p:sp>
        <p:nvSpPr>
          <p:cNvPr name="Freeform 53" id="53" descr="preencoded.png"/>
          <p:cNvSpPr/>
          <p:nvPr/>
        </p:nvSpPr>
        <p:spPr>
          <a:xfrm flipH="false" flipV="false" rot="0">
            <a:off x="8995171" y="7394525"/>
            <a:ext cx="297656" cy="372070"/>
          </a:xfrm>
          <a:custGeom>
            <a:avLst/>
            <a:gdLst/>
            <a:ahLst/>
            <a:cxnLst/>
            <a:rect r="r" b="b" t="t" l="l"/>
            <a:pathLst>
              <a:path h="372070" w="297656">
                <a:moveTo>
                  <a:pt x="0" y="0"/>
                </a:moveTo>
                <a:lnTo>
                  <a:pt x="297657" y="0"/>
                </a:lnTo>
                <a:lnTo>
                  <a:pt x="297657" y="372070"/>
                </a:lnTo>
                <a:lnTo>
                  <a:pt x="0" y="372070"/>
                </a:lnTo>
                <a:lnTo>
                  <a:pt x="0" y="0"/>
                </a:lnTo>
                <a:close/>
              </a:path>
            </a:pathLst>
          </a:custGeom>
          <a:blipFill>
            <a:blip r:embed="rId10"/>
            <a:stretch>
              <a:fillRect l="0" t="-322" r="0" b="-322"/>
            </a:stretch>
          </a:blipFill>
        </p:spPr>
      </p:sp>
      <p:grpSp>
        <p:nvGrpSpPr>
          <p:cNvPr name="Group 54" id="54"/>
          <p:cNvGrpSpPr/>
          <p:nvPr/>
        </p:nvGrpSpPr>
        <p:grpSpPr>
          <a:xfrm rot="0">
            <a:off x="10198299" y="7316838"/>
            <a:ext cx="3670101" cy="310009"/>
            <a:chOff x="0" y="0"/>
            <a:chExt cx="4893468" cy="413345"/>
          </a:xfrm>
        </p:grpSpPr>
        <p:sp>
          <p:nvSpPr>
            <p:cNvPr name="Freeform 55" id="55"/>
            <p:cNvSpPr/>
            <p:nvPr/>
          </p:nvSpPr>
          <p:spPr>
            <a:xfrm flipH="false" flipV="false" rot="0">
              <a:off x="0" y="0"/>
              <a:ext cx="4893468" cy="413345"/>
            </a:xfrm>
            <a:custGeom>
              <a:avLst/>
              <a:gdLst/>
              <a:ahLst/>
              <a:cxnLst/>
              <a:rect r="r" b="b" t="t" l="l"/>
              <a:pathLst>
                <a:path h="413345" w="4893468">
                  <a:moveTo>
                    <a:pt x="0" y="0"/>
                  </a:moveTo>
                  <a:lnTo>
                    <a:pt x="4893468" y="0"/>
                  </a:lnTo>
                  <a:lnTo>
                    <a:pt x="4893468" y="413345"/>
                  </a:lnTo>
                  <a:lnTo>
                    <a:pt x="0" y="413345"/>
                  </a:lnTo>
                  <a:close/>
                </a:path>
              </a:pathLst>
            </a:custGeom>
            <a:solidFill>
              <a:srgbClr val="000000">
                <a:alpha val="0"/>
              </a:srgbClr>
            </a:solidFill>
          </p:spPr>
        </p:sp>
        <p:sp>
          <p:nvSpPr>
            <p:cNvPr name="TextBox 56" id="56"/>
            <p:cNvSpPr txBox="true"/>
            <p:nvPr/>
          </p:nvSpPr>
          <p:spPr>
            <a:xfrm>
              <a:off x="0" y="-19050"/>
              <a:ext cx="4893468" cy="432395"/>
            </a:xfrm>
            <a:prstGeom prst="rect">
              <a:avLst/>
            </a:prstGeom>
          </p:spPr>
          <p:txBody>
            <a:bodyPr anchor="t" rtlCol="false" tIns="0" lIns="0" bIns="0" rIns="0"/>
            <a:lstStyle/>
            <a:p>
              <a:pPr algn="l">
                <a:lnSpc>
                  <a:spcPts val="2437"/>
                </a:lnSpc>
              </a:pPr>
              <a:r>
                <a:rPr lang="en-US" b="true" sz="1937" spc="-38">
                  <a:solidFill>
                    <a:srgbClr val="272525"/>
                  </a:solidFill>
                  <a:latin typeface="Source Serif Pro Bold"/>
                  <a:ea typeface="Source Serif Pro Bold"/>
                  <a:cs typeface="Source Serif Pro Bold"/>
                  <a:sym typeface="Source Serif Pro Bold"/>
                </a:rPr>
                <a:t>Find Orders for Specific Customer</a:t>
              </a:r>
            </a:p>
          </p:txBody>
        </p:sp>
      </p:grpSp>
      <p:grpSp>
        <p:nvGrpSpPr>
          <p:cNvPr name="Group 57" id="57"/>
          <p:cNvGrpSpPr/>
          <p:nvPr/>
        </p:nvGrpSpPr>
        <p:grpSpPr>
          <a:xfrm rot="0">
            <a:off x="10198299" y="7753350"/>
            <a:ext cx="7351662" cy="337394"/>
            <a:chOff x="0" y="0"/>
            <a:chExt cx="9802217" cy="449858"/>
          </a:xfrm>
        </p:grpSpPr>
        <p:sp>
          <p:nvSpPr>
            <p:cNvPr name="Freeform 58" id="58"/>
            <p:cNvSpPr/>
            <p:nvPr/>
          </p:nvSpPr>
          <p:spPr>
            <a:xfrm flipH="false" flipV="false" rot="0">
              <a:off x="0" y="0"/>
              <a:ext cx="9802216" cy="449858"/>
            </a:xfrm>
            <a:custGeom>
              <a:avLst/>
              <a:gdLst/>
              <a:ahLst/>
              <a:cxnLst/>
              <a:rect r="r" b="b" t="t" l="l"/>
              <a:pathLst>
                <a:path h="449858" w="9802216">
                  <a:moveTo>
                    <a:pt x="0" y="0"/>
                  </a:moveTo>
                  <a:lnTo>
                    <a:pt x="9802216" y="0"/>
                  </a:lnTo>
                  <a:lnTo>
                    <a:pt x="9802216" y="449858"/>
                  </a:lnTo>
                  <a:lnTo>
                    <a:pt x="0" y="449858"/>
                  </a:lnTo>
                  <a:close/>
                </a:path>
              </a:pathLst>
            </a:custGeom>
            <a:solidFill>
              <a:srgbClr val="000000">
                <a:alpha val="0"/>
              </a:srgbClr>
            </a:solidFill>
          </p:spPr>
        </p:sp>
        <p:sp>
          <p:nvSpPr>
            <p:cNvPr name="TextBox 59" id="59"/>
            <p:cNvSpPr txBox="true"/>
            <p:nvPr/>
          </p:nvSpPr>
          <p:spPr>
            <a:xfrm>
              <a:off x="0" y="-66675"/>
              <a:ext cx="9802217" cy="516533"/>
            </a:xfrm>
            <a:prstGeom prst="rect">
              <a:avLst/>
            </a:prstGeom>
          </p:spPr>
          <p:txBody>
            <a:bodyPr anchor="t" rtlCol="false" tIns="0" lIns="0" bIns="0" rIns="0"/>
            <a:lstStyle/>
            <a:p>
              <a:pPr algn="l">
                <a:lnSpc>
                  <a:spcPts val="2625"/>
                </a:lnSpc>
              </a:pPr>
              <a:r>
                <a:rPr lang="en-US" sz="1625" spc="-33">
                  <a:solidFill>
                    <a:srgbClr val="272525"/>
                  </a:solidFill>
                  <a:latin typeface="Source Sans Pro"/>
                  <a:ea typeface="Source Sans Pro"/>
                  <a:cs typeface="Source Sans Pro"/>
                  <a:sym typeface="Source Sans Pro"/>
                </a:rPr>
                <a:t>Filtered query for individual customer orders</a:t>
              </a:r>
            </a:p>
          </p:txBody>
        </p:sp>
      </p:grpSp>
      <p:grpSp>
        <p:nvGrpSpPr>
          <p:cNvPr name="Group 60" id="60"/>
          <p:cNvGrpSpPr/>
          <p:nvPr/>
        </p:nvGrpSpPr>
        <p:grpSpPr>
          <a:xfrm rot="0">
            <a:off x="738039" y="9030444"/>
            <a:ext cx="16811922" cy="674786"/>
            <a:chOff x="0" y="0"/>
            <a:chExt cx="22415897" cy="899715"/>
          </a:xfrm>
        </p:grpSpPr>
        <p:sp>
          <p:nvSpPr>
            <p:cNvPr name="Freeform 61" id="61"/>
            <p:cNvSpPr/>
            <p:nvPr/>
          </p:nvSpPr>
          <p:spPr>
            <a:xfrm flipH="false" flipV="false" rot="0">
              <a:off x="0" y="0"/>
              <a:ext cx="22415897" cy="899715"/>
            </a:xfrm>
            <a:custGeom>
              <a:avLst/>
              <a:gdLst/>
              <a:ahLst/>
              <a:cxnLst/>
              <a:rect r="r" b="b" t="t" l="l"/>
              <a:pathLst>
                <a:path h="899715" w="22415897">
                  <a:moveTo>
                    <a:pt x="0" y="0"/>
                  </a:moveTo>
                  <a:lnTo>
                    <a:pt x="22415897" y="0"/>
                  </a:lnTo>
                  <a:lnTo>
                    <a:pt x="22415897" y="899715"/>
                  </a:lnTo>
                  <a:lnTo>
                    <a:pt x="0" y="899715"/>
                  </a:lnTo>
                  <a:close/>
                </a:path>
              </a:pathLst>
            </a:custGeom>
            <a:solidFill>
              <a:srgbClr val="000000">
                <a:alpha val="0"/>
              </a:srgbClr>
            </a:solidFill>
          </p:spPr>
        </p:sp>
        <p:sp>
          <p:nvSpPr>
            <p:cNvPr name="TextBox 62" id="62"/>
            <p:cNvSpPr txBox="true"/>
            <p:nvPr/>
          </p:nvSpPr>
          <p:spPr>
            <a:xfrm>
              <a:off x="0" y="-66675"/>
              <a:ext cx="22415897" cy="966390"/>
            </a:xfrm>
            <a:prstGeom prst="rect">
              <a:avLst/>
            </a:prstGeom>
          </p:spPr>
          <p:txBody>
            <a:bodyPr anchor="t" rtlCol="false" tIns="0" lIns="0" bIns="0" rIns="0"/>
            <a:lstStyle/>
            <a:p>
              <a:pPr algn="l">
                <a:lnSpc>
                  <a:spcPts val="2625"/>
                </a:lnSpc>
              </a:pPr>
              <a:r>
                <a:rPr lang="en-US" sz="1625" spc="-33">
                  <a:solidFill>
                    <a:srgbClr val="272525"/>
                  </a:solidFill>
                  <a:latin typeface="Source Sans Pro"/>
                  <a:ea typeface="Source Sans Pro"/>
                  <a:cs typeface="Source Sans Pro"/>
                  <a:sym typeface="Source Sans Pro"/>
                </a:rPr>
                <a:t>These essential SQL queries enable efficient data retrieval and analysis. For improved readability, the system supports formatted displays using column alignment in SQL*Plus or SQLcl with commands like SET LINESIZE, SET PAGESIZE, and COLUMN formatting.</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Id5"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6" id="6"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6"/>
            <a:stretch>
              <a:fillRect l="0" t="0" r="0" b="0"/>
            </a:stretch>
          </a:blipFill>
        </p:spPr>
      </p:sp>
      <p:grpSp>
        <p:nvGrpSpPr>
          <p:cNvPr name="Group 7" id="7"/>
          <p:cNvGrpSpPr/>
          <p:nvPr/>
        </p:nvGrpSpPr>
        <p:grpSpPr>
          <a:xfrm rot="0">
            <a:off x="7752309" y="1211461"/>
            <a:ext cx="9438680" cy="751583"/>
            <a:chOff x="0" y="0"/>
            <a:chExt cx="12584907" cy="1002110"/>
          </a:xfrm>
        </p:grpSpPr>
        <p:sp>
          <p:nvSpPr>
            <p:cNvPr name="Freeform 8" id="8"/>
            <p:cNvSpPr/>
            <p:nvPr/>
          </p:nvSpPr>
          <p:spPr>
            <a:xfrm flipH="false" flipV="false" rot="0">
              <a:off x="0" y="0"/>
              <a:ext cx="12584907" cy="1002110"/>
            </a:xfrm>
            <a:custGeom>
              <a:avLst/>
              <a:gdLst/>
              <a:ahLst/>
              <a:cxnLst/>
              <a:rect r="r" b="b" t="t" l="l"/>
              <a:pathLst>
                <a:path h="1002110" w="12584907">
                  <a:moveTo>
                    <a:pt x="0" y="0"/>
                  </a:moveTo>
                  <a:lnTo>
                    <a:pt x="12584907" y="0"/>
                  </a:lnTo>
                  <a:lnTo>
                    <a:pt x="12584907" y="1002110"/>
                  </a:lnTo>
                  <a:lnTo>
                    <a:pt x="0" y="1002110"/>
                  </a:lnTo>
                  <a:close/>
                </a:path>
              </a:pathLst>
            </a:custGeom>
            <a:solidFill>
              <a:srgbClr val="000000">
                <a:alpha val="0"/>
              </a:srgbClr>
            </a:solidFill>
          </p:spPr>
        </p:sp>
        <p:sp>
          <p:nvSpPr>
            <p:cNvPr name="TextBox 9" id="9"/>
            <p:cNvSpPr txBox="true"/>
            <p:nvPr/>
          </p:nvSpPr>
          <p:spPr>
            <a:xfrm>
              <a:off x="0" y="-19050"/>
              <a:ext cx="12584907" cy="1021160"/>
            </a:xfrm>
            <a:prstGeom prst="rect">
              <a:avLst/>
            </a:prstGeom>
          </p:spPr>
          <p:txBody>
            <a:bodyPr anchor="t" rtlCol="false" tIns="0" lIns="0" bIns="0" rIns="0"/>
            <a:lstStyle/>
            <a:p>
              <a:pPr algn="l">
                <a:lnSpc>
                  <a:spcPts val="5874"/>
                </a:lnSpc>
              </a:pPr>
              <a:r>
                <a:rPr lang="en-US" b="true" sz="4687" spc="-94">
                  <a:solidFill>
                    <a:srgbClr val="000000"/>
                  </a:solidFill>
                  <a:latin typeface="Source Serif Pro Bold"/>
                  <a:ea typeface="Source Serif Pro Bold"/>
                  <a:cs typeface="Source Serif Pro Bold"/>
                  <a:sym typeface="Source Serif Pro Bold"/>
                </a:rPr>
                <a:t>Database Creation and Management</a:t>
              </a:r>
            </a:p>
          </p:txBody>
        </p:sp>
      </p:grpSp>
      <p:grpSp>
        <p:nvGrpSpPr>
          <p:cNvPr name="Group 10" id="10"/>
          <p:cNvGrpSpPr/>
          <p:nvPr/>
        </p:nvGrpSpPr>
        <p:grpSpPr>
          <a:xfrm rot="0">
            <a:off x="7747546" y="2341512"/>
            <a:ext cx="201066" cy="1356271"/>
            <a:chOff x="0" y="0"/>
            <a:chExt cx="268088" cy="1808362"/>
          </a:xfrm>
        </p:grpSpPr>
        <p:sp>
          <p:nvSpPr>
            <p:cNvPr name="Freeform 11" id="11"/>
            <p:cNvSpPr/>
            <p:nvPr/>
          </p:nvSpPr>
          <p:spPr>
            <a:xfrm flipH="false" flipV="false" rot="0">
              <a:off x="6350" y="6350"/>
              <a:ext cx="255397" cy="1795653"/>
            </a:xfrm>
            <a:custGeom>
              <a:avLst/>
              <a:gdLst/>
              <a:ahLst/>
              <a:cxnLst/>
              <a:rect r="r" b="b" t="t" l="l"/>
              <a:pathLst>
                <a:path h="1795653" w="255397">
                  <a:moveTo>
                    <a:pt x="0" y="133096"/>
                  </a:moveTo>
                  <a:cubicBezTo>
                    <a:pt x="0" y="59563"/>
                    <a:pt x="57150" y="0"/>
                    <a:pt x="127635" y="0"/>
                  </a:cubicBezTo>
                  <a:cubicBezTo>
                    <a:pt x="198120" y="0"/>
                    <a:pt x="255397" y="59563"/>
                    <a:pt x="255397" y="133096"/>
                  </a:cubicBezTo>
                  <a:lnTo>
                    <a:pt x="255397" y="1662557"/>
                  </a:lnTo>
                  <a:cubicBezTo>
                    <a:pt x="255397" y="1736090"/>
                    <a:pt x="198247" y="1795653"/>
                    <a:pt x="127762" y="1795653"/>
                  </a:cubicBezTo>
                  <a:cubicBezTo>
                    <a:pt x="57277" y="1795653"/>
                    <a:pt x="0" y="1736090"/>
                    <a:pt x="0" y="1662557"/>
                  </a:cubicBezTo>
                  <a:close/>
                </a:path>
              </a:pathLst>
            </a:custGeom>
            <a:solidFill>
              <a:srgbClr val="F0D4F7"/>
            </a:solidFill>
          </p:spPr>
        </p:sp>
        <p:sp>
          <p:nvSpPr>
            <p:cNvPr name="Freeform 12" id="12"/>
            <p:cNvSpPr/>
            <p:nvPr/>
          </p:nvSpPr>
          <p:spPr>
            <a:xfrm flipH="false" flipV="false" rot="0">
              <a:off x="0" y="0"/>
              <a:ext cx="268097" cy="1808353"/>
            </a:xfrm>
            <a:custGeom>
              <a:avLst/>
              <a:gdLst/>
              <a:ahLst/>
              <a:cxnLst/>
              <a:rect r="r" b="b" t="t" l="l"/>
              <a:pathLst>
                <a:path h="1808353" w="268097">
                  <a:moveTo>
                    <a:pt x="0" y="139446"/>
                  </a:moveTo>
                  <a:cubicBezTo>
                    <a:pt x="0" y="62738"/>
                    <a:pt x="59817" y="0"/>
                    <a:pt x="133985" y="0"/>
                  </a:cubicBezTo>
                  <a:cubicBezTo>
                    <a:pt x="135255" y="0"/>
                    <a:pt x="136398" y="381"/>
                    <a:pt x="137414" y="1016"/>
                  </a:cubicBezTo>
                  <a:lnTo>
                    <a:pt x="133985" y="6350"/>
                  </a:lnTo>
                  <a:lnTo>
                    <a:pt x="133985" y="0"/>
                  </a:lnTo>
                  <a:lnTo>
                    <a:pt x="133985" y="6350"/>
                  </a:lnTo>
                  <a:lnTo>
                    <a:pt x="133985" y="0"/>
                  </a:lnTo>
                  <a:cubicBezTo>
                    <a:pt x="208280" y="0"/>
                    <a:pt x="268097" y="62738"/>
                    <a:pt x="268097" y="139446"/>
                  </a:cubicBezTo>
                  <a:lnTo>
                    <a:pt x="268097" y="1668907"/>
                  </a:lnTo>
                  <a:lnTo>
                    <a:pt x="261747" y="1668907"/>
                  </a:lnTo>
                  <a:lnTo>
                    <a:pt x="268097" y="1668907"/>
                  </a:lnTo>
                  <a:cubicBezTo>
                    <a:pt x="268097" y="1745615"/>
                    <a:pt x="208280" y="1808353"/>
                    <a:pt x="134112" y="1808353"/>
                  </a:cubicBezTo>
                  <a:lnTo>
                    <a:pt x="134112" y="1802003"/>
                  </a:lnTo>
                  <a:lnTo>
                    <a:pt x="134112" y="1795653"/>
                  </a:lnTo>
                  <a:lnTo>
                    <a:pt x="134112" y="1802003"/>
                  </a:lnTo>
                  <a:lnTo>
                    <a:pt x="134112" y="1808353"/>
                  </a:lnTo>
                  <a:cubicBezTo>
                    <a:pt x="59817" y="1808353"/>
                    <a:pt x="0" y="1745615"/>
                    <a:pt x="0" y="1668907"/>
                  </a:cubicBezTo>
                  <a:lnTo>
                    <a:pt x="0" y="139446"/>
                  </a:lnTo>
                  <a:lnTo>
                    <a:pt x="6350" y="139446"/>
                  </a:lnTo>
                  <a:lnTo>
                    <a:pt x="0" y="139446"/>
                  </a:lnTo>
                  <a:moveTo>
                    <a:pt x="12700" y="139446"/>
                  </a:moveTo>
                  <a:lnTo>
                    <a:pt x="12700" y="1668907"/>
                  </a:lnTo>
                  <a:lnTo>
                    <a:pt x="6350" y="1668907"/>
                  </a:lnTo>
                  <a:lnTo>
                    <a:pt x="12700" y="1668907"/>
                  </a:lnTo>
                  <a:cubicBezTo>
                    <a:pt x="12700" y="1739138"/>
                    <a:pt x="67310" y="1795653"/>
                    <a:pt x="133985" y="1795653"/>
                  </a:cubicBezTo>
                  <a:cubicBezTo>
                    <a:pt x="137541" y="1795653"/>
                    <a:pt x="140335" y="1798447"/>
                    <a:pt x="140335" y="1802003"/>
                  </a:cubicBezTo>
                  <a:cubicBezTo>
                    <a:pt x="140335" y="1805559"/>
                    <a:pt x="137541" y="1808353"/>
                    <a:pt x="133985" y="1808353"/>
                  </a:cubicBezTo>
                  <a:cubicBezTo>
                    <a:pt x="130429" y="1808353"/>
                    <a:pt x="127635" y="1805559"/>
                    <a:pt x="127635" y="1802003"/>
                  </a:cubicBezTo>
                  <a:cubicBezTo>
                    <a:pt x="127635" y="1798447"/>
                    <a:pt x="130429" y="1795653"/>
                    <a:pt x="133985" y="1795653"/>
                  </a:cubicBezTo>
                  <a:cubicBezTo>
                    <a:pt x="200787" y="1795653"/>
                    <a:pt x="255270" y="1739138"/>
                    <a:pt x="255270" y="1668907"/>
                  </a:cubicBezTo>
                  <a:lnTo>
                    <a:pt x="255270" y="139446"/>
                  </a:lnTo>
                  <a:lnTo>
                    <a:pt x="261620" y="139446"/>
                  </a:lnTo>
                  <a:lnTo>
                    <a:pt x="255270" y="139446"/>
                  </a:lnTo>
                  <a:cubicBezTo>
                    <a:pt x="255270" y="69215"/>
                    <a:pt x="200660" y="12700"/>
                    <a:pt x="133985" y="12700"/>
                  </a:cubicBezTo>
                  <a:cubicBezTo>
                    <a:pt x="132715" y="12700"/>
                    <a:pt x="131572" y="12319"/>
                    <a:pt x="130556" y="11684"/>
                  </a:cubicBezTo>
                  <a:lnTo>
                    <a:pt x="133985" y="6350"/>
                  </a:lnTo>
                  <a:lnTo>
                    <a:pt x="133985" y="12700"/>
                  </a:lnTo>
                  <a:cubicBezTo>
                    <a:pt x="67310" y="12700"/>
                    <a:pt x="12700" y="69215"/>
                    <a:pt x="12700" y="139446"/>
                  </a:cubicBezTo>
                  <a:close/>
                </a:path>
              </a:pathLst>
            </a:custGeom>
            <a:solidFill>
              <a:srgbClr val="D6BADD"/>
            </a:solidFill>
          </p:spPr>
        </p:sp>
      </p:grpSp>
      <p:grpSp>
        <p:nvGrpSpPr>
          <p:cNvPr name="Group 13" id="13"/>
          <p:cNvGrpSpPr/>
          <p:nvPr/>
        </p:nvGrpSpPr>
        <p:grpSpPr>
          <a:xfrm rot="0">
            <a:off x="8327082" y="2346275"/>
            <a:ext cx="3193851" cy="375791"/>
            <a:chOff x="0" y="0"/>
            <a:chExt cx="4258468" cy="501055"/>
          </a:xfrm>
        </p:grpSpPr>
        <p:sp>
          <p:nvSpPr>
            <p:cNvPr name="Freeform 14" id="14"/>
            <p:cNvSpPr/>
            <p:nvPr/>
          </p:nvSpPr>
          <p:spPr>
            <a:xfrm flipH="false" flipV="false" rot="0">
              <a:off x="0" y="0"/>
              <a:ext cx="4258468" cy="501055"/>
            </a:xfrm>
            <a:custGeom>
              <a:avLst/>
              <a:gdLst/>
              <a:ahLst/>
              <a:cxnLst/>
              <a:rect r="r" b="b" t="t" l="l"/>
              <a:pathLst>
                <a:path h="501055" w="4258468">
                  <a:moveTo>
                    <a:pt x="0" y="0"/>
                  </a:moveTo>
                  <a:lnTo>
                    <a:pt x="4258468" y="0"/>
                  </a:lnTo>
                  <a:lnTo>
                    <a:pt x="4258468" y="501055"/>
                  </a:lnTo>
                  <a:lnTo>
                    <a:pt x="0" y="501055"/>
                  </a:lnTo>
                  <a:close/>
                </a:path>
              </a:pathLst>
            </a:custGeom>
            <a:solidFill>
              <a:srgbClr val="000000">
                <a:alpha val="0"/>
              </a:srgbClr>
            </a:solidFill>
          </p:spPr>
        </p:sp>
        <p:sp>
          <p:nvSpPr>
            <p:cNvPr name="TextBox 15" id="15"/>
            <p:cNvSpPr txBox="true"/>
            <p:nvPr/>
          </p:nvSpPr>
          <p:spPr>
            <a:xfrm>
              <a:off x="0" y="-19050"/>
              <a:ext cx="4258468" cy="520105"/>
            </a:xfrm>
            <a:prstGeom prst="rect">
              <a:avLst/>
            </a:prstGeom>
          </p:spPr>
          <p:txBody>
            <a:bodyPr anchor="t" rtlCol="false" tIns="0" lIns="0" bIns="0" rIns="0"/>
            <a:lstStyle/>
            <a:p>
              <a:pPr algn="l">
                <a:lnSpc>
                  <a:spcPts val="2937"/>
                </a:lnSpc>
              </a:pPr>
              <a:r>
                <a:rPr lang="en-US" b="true" sz="2312" spc="-47">
                  <a:solidFill>
                    <a:srgbClr val="272525"/>
                  </a:solidFill>
                  <a:latin typeface="Source Serif Pro Bold"/>
                  <a:ea typeface="Source Serif Pro Bold"/>
                  <a:cs typeface="Source Serif Pro Bold"/>
                  <a:sym typeface="Source Serif Pro Bold"/>
                </a:rPr>
                <a:t>Table Structure Creation</a:t>
              </a:r>
            </a:p>
          </p:txBody>
        </p:sp>
      </p:grpSp>
      <p:grpSp>
        <p:nvGrpSpPr>
          <p:cNvPr name="Group 16" id="16"/>
          <p:cNvGrpSpPr/>
          <p:nvPr/>
        </p:nvGrpSpPr>
        <p:grpSpPr>
          <a:xfrm rot="0">
            <a:off x="8327082" y="2875360"/>
            <a:ext cx="9066609" cy="817661"/>
            <a:chOff x="0" y="0"/>
            <a:chExt cx="12088812" cy="1090215"/>
          </a:xfrm>
        </p:grpSpPr>
        <p:sp>
          <p:nvSpPr>
            <p:cNvPr name="Freeform 17" id="17"/>
            <p:cNvSpPr/>
            <p:nvPr/>
          </p:nvSpPr>
          <p:spPr>
            <a:xfrm flipH="false" flipV="false" rot="0">
              <a:off x="0" y="0"/>
              <a:ext cx="12088812" cy="1090215"/>
            </a:xfrm>
            <a:custGeom>
              <a:avLst/>
              <a:gdLst/>
              <a:ahLst/>
              <a:cxnLst/>
              <a:rect r="r" b="b" t="t" l="l"/>
              <a:pathLst>
                <a:path h="1090215" w="12088812">
                  <a:moveTo>
                    <a:pt x="0" y="0"/>
                  </a:moveTo>
                  <a:lnTo>
                    <a:pt x="12088812" y="0"/>
                  </a:lnTo>
                  <a:lnTo>
                    <a:pt x="12088812" y="1090215"/>
                  </a:lnTo>
                  <a:lnTo>
                    <a:pt x="0" y="1090215"/>
                  </a:lnTo>
                  <a:close/>
                </a:path>
              </a:pathLst>
            </a:custGeom>
            <a:solidFill>
              <a:srgbClr val="000000">
                <a:alpha val="0"/>
              </a:srgbClr>
            </a:solidFill>
          </p:spPr>
        </p:sp>
        <p:sp>
          <p:nvSpPr>
            <p:cNvPr name="TextBox 18" id="18"/>
            <p:cNvSpPr txBox="true"/>
            <p:nvPr/>
          </p:nvSpPr>
          <p:spPr>
            <a:xfrm>
              <a:off x="0" y="-76200"/>
              <a:ext cx="12088812" cy="1166415"/>
            </a:xfrm>
            <a:prstGeom prst="rect">
              <a:avLst/>
            </a:prstGeom>
          </p:spPr>
          <p:txBody>
            <a:bodyPr anchor="t" rtlCol="false" tIns="0" lIns="0" bIns="0" rIns="0"/>
            <a:lstStyle/>
            <a:p>
              <a:pPr algn="l">
                <a:lnSpc>
                  <a:spcPts val="3187"/>
                </a:lnSpc>
              </a:pPr>
              <a:r>
                <a:rPr lang="en-US" sz="2000" spc="-40">
                  <a:solidFill>
                    <a:srgbClr val="272525"/>
                  </a:solidFill>
                  <a:latin typeface="Source Sans Pro"/>
                  <a:ea typeface="Source Sans Pro"/>
                  <a:cs typeface="Source Sans Pro"/>
                  <a:sym typeface="Source Sans Pro"/>
                </a:rPr>
                <a:t>SQL scripts create tables with appropriate data types, constraints, and relationships. Primary and foreign keys ensure data integrity across the system.</a:t>
              </a:r>
            </a:p>
          </p:txBody>
        </p:sp>
      </p:grpSp>
      <p:grpSp>
        <p:nvGrpSpPr>
          <p:cNvPr name="Group 19" id="19"/>
          <p:cNvGrpSpPr/>
          <p:nvPr/>
        </p:nvGrpSpPr>
        <p:grpSpPr>
          <a:xfrm rot="0">
            <a:off x="8130779" y="3943647"/>
            <a:ext cx="201066" cy="1356271"/>
            <a:chOff x="0" y="0"/>
            <a:chExt cx="268088" cy="1808362"/>
          </a:xfrm>
        </p:grpSpPr>
        <p:sp>
          <p:nvSpPr>
            <p:cNvPr name="Freeform 20" id="20"/>
            <p:cNvSpPr/>
            <p:nvPr/>
          </p:nvSpPr>
          <p:spPr>
            <a:xfrm flipH="false" flipV="false" rot="0">
              <a:off x="6350" y="6350"/>
              <a:ext cx="255397" cy="1795653"/>
            </a:xfrm>
            <a:custGeom>
              <a:avLst/>
              <a:gdLst/>
              <a:ahLst/>
              <a:cxnLst/>
              <a:rect r="r" b="b" t="t" l="l"/>
              <a:pathLst>
                <a:path h="1795653" w="255397">
                  <a:moveTo>
                    <a:pt x="0" y="133096"/>
                  </a:moveTo>
                  <a:cubicBezTo>
                    <a:pt x="0" y="59563"/>
                    <a:pt x="57150" y="0"/>
                    <a:pt x="127635" y="0"/>
                  </a:cubicBezTo>
                  <a:cubicBezTo>
                    <a:pt x="198120" y="0"/>
                    <a:pt x="255397" y="59563"/>
                    <a:pt x="255397" y="133096"/>
                  </a:cubicBezTo>
                  <a:lnTo>
                    <a:pt x="255397" y="1662557"/>
                  </a:lnTo>
                  <a:cubicBezTo>
                    <a:pt x="255397" y="1736090"/>
                    <a:pt x="198247" y="1795653"/>
                    <a:pt x="127762" y="1795653"/>
                  </a:cubicBezTo>
                  <a:cubicBezTo>
                    <a:pt x="57277" y="1795653"/>
                    <a:pt x="0" y="1736090"/>
                    <a:pt x="0" y="1662557"/>
                  </a:cubicBezTo>
                  <a:close/>
                </a:path>
              </a:pathLst>
            </a:custGeom>
            <a:solidFill>
              <a:srgbClr val="F0D4F7"/>
            </a:solidFill>
          </p:spPr>
        </p:sp>
        <p:sp>
          <p:nvSpPr>
            <p:cNvPr name="Freeform 21" id="21"/>
            <p:cNvSpPr/>
            <p:nvPr/>
          </p:nvSpPr>
          <p:spPr>
            <a:xfrm flipH="false" flipV="false" rot="0">
              <a:off x="0" y="0"/>
              <a:ext cx="268097" cy="1808353"/>
            </a:xfrm>
            <a:custGeom>
              <a:avLst/>
              <a:gdLst/>
              <a:ahLst/>
              <a:cxnLst/>
              <a:rect r="r" b="b" t="t" l="l"/>
              <a:pathLst>
                <a:path h="1808353" w="268097">
                  <a:moveTo>
                    <a:pt x="0" y="139446"/>
                  </a:moveTo>
                  <a:cubicBezTo>
                    <a:pt x="0" y="62738"/>
                    <a:pt x="59817" y="0"/>
                    <a:pt x="133985" y="0"/>
                  </a:cubicBezTo>
                  <a:cubicBezTo>
                    <a:pt x="135255" y="0"/>
                    <a:pt x="136398" y="381"/>
                    <a:pt x="137414" y="1016"/>
                  </a:cubicBezTo>
                  <a:lnTo>
                    <a:pt x="133985" y="6350"/>
                  </a:lnTo>
                  <a:lnTo>
                    <a:pt x="133985" y="0"/>
                  </a:lnTo>
                  <a:lnTo>
                    <a:pt x="133985" y="6350"/>
                  </a:lnTo>
                  <a:lnTo>
                    <a:pt x="133985" y="0"/>
                  </a:lnTo>
                  <a:cubicBezTo>
                    <a:pt x="208280" y="0"/>
                    <a:pt x="268097" y="62738"/>
                    <a:pt x="268097" y="139446"/>
                  </a:cubicBezTo>
                  <a:lnTo>
                    <a:pt x="268097" y="1668907"/>
                  </a:lnTo>
                  <a:lnTo>
                    <a:pt x="261747" y="1668907"/>
                  </a:lnTo>
                  <a:lnTo>
                    <a:pt x="268097" y="1668907"/>
                  </a:lnTo>
                  <a:cubicBezTo>
                    <a:pt x="268097" y="1745615"/>
                    <a:pt x="208280" y="1808353"/>
                    <a:pt x="134112" y="1808353"/>
                  </a:cubicBezTo>
                  <a:lnTo>
                    <a:pt x="134112" y="1802003"/>
                  </a:lnTo>
                  <a:lnTo>
                    <a:pt x="134112" y="1795653"/>
                  </a:lnTo>
                  <a:lnTo>
                    <a:pt x="134112" y="1802003"/>
                  </a:lnTo>
                  <a:lnTo>
                    <a:pt x="134112" y="1808353"/>
                  </a:lnTo>
                  <a:cubicBezTo>
                    <a:pt x="59817" y="1808353"/>
                    <a:pt x="0" y="1745615"/>
                    <a:pt x="0" y="1668907"/>
                  </a:cubicBezTo>
                  <a:lnTo>
                    <a:pt x="0" y="139446"/>
                  </a:lnTo>
                  <a:lnTo>
                    <a:pt x="6350" y="139446"/>
                  </a:lnTo>
                  <a:lnTo>
                    <a:pt x="0" y="139446"/>
                  </a:lnTo>
                  <a:moveTo>
                    <a:pt x="12700" y="139446"/>
                  </a:moveTo>
                  <a:lnTo>
                    <a:pt x="12700" y="1668907"/>
                  </a:lnTo>
                  <a:lnTo>
                    <a:pt x="6350" y="1668907"/>
                  </a:lnTo>
                  <a:lnTo>
                    <a:pt x="12700" y="1668907"/>
                  </a:lnTo>
                  <a:cubicBezTo>
                    <a:pt x="12700" y="1739138"/>
                    <a:pt x="67310" y="1795653"/>
                    <a:pt x="133985" y="1795653"/>
                  </a:cubicBezTo>
                  <a:cubicBezTo>
                    <a:pt x="137541" y="1795653"/>
                    <a:pt x="140335" y="1798447"/>
                    <a:pt x="140335" y="1802003"/>
                  </a:cubicBezTo>
                  <a:cubicBezTo>
                    <a:pt x="140335" y="1805559"/>
                    <a:pt x="137541" y="1808353"/>
                    <a:pt x="133985" y="1808353"/>
                  </a:cubicBezTo>
                  <a:cubicBezTo>
                    <a:pt x="130429" y="1808353"/>
                    <a:pt x="127635" y="1805559"/>
                    <a:pt x="127635" y="1802003"/>
                  </a:cubicBezTo>
                  <a:cubicBezTo>
                    <a:pt x="127635" y="1798447"/>
                    <a:pt x="130429" y="1795653"/>
                    <a:pt x="133985" y="1795653"/>
                  </a:cubicBezTo>
                  <a:cubicBezTo>
                    <a:pt x="200787" y="1795653"/>
                    <a:pt x="255270" y="1739138"/>
                    <a:pt x="255270" y="1668907"/>
                  </a:cubicBezTo>
                  <a:lnTo>
                    <a:pt x="255270" y="139446"/>
                  </a:lnTo>
                  <a:lnTo>
                    <a:pt x="261620" y="139446"/>
                  </a:lnTo>
                  <a:lnTo>
                    <a:pt x="255270" y="139446"/>
                  </a:lnTo>
                  <a:cubicBezTo>
                    <a:pt x="255270" y="69215"/>
                    <a:pt x="200660" y="12700"/>
                    <a:pt x="133985" y="12700"/>
                  </a:cubicBezTo>
                  <a:cubicBezTo>
                    <a:pt x="132715" y="12700"/>
                    <a:pt x="131572" y="12319"/>
                    <a:pt x="130556" y="11684"/>
                  </a:cubicBezTo>
                  <a:lnTo>
                    <a:pt x="133985" y="6350"/>
                  </a:lnTo>
                  <a:lnTo>
                    <a:pt x="133985" y="12700"/>
                  </a:lnTo>
                  <a:cubicBezTo>
                    <a:pt x="67310" y="12700"/>
                    <a:pt x="12700" y="69215"/>
                    <a:pt x="12700" y="139446"/>
                  </a:cubicBezTo>
                  <a:close/>
                </a:path>
              </a:pathLst>
            </a:custGeom>
            <a:solidFill>
              <a:srgbClr val="D6BADD"/>
            </a:solidFill>
          </p:spPr>
        </p:sp>
      </p:grpSp>
      <p:grpSp>
        <p:nvGrpSpPr>
          <p:cNvPr name="Group 22" id="22"/>
          <p:cNvGrpSpPr/>
          <p:nvPr/>
        </p:nvGrpSpPr>
        <p:grpSpPr>
          <a:xfrm rot="0">
            <a:off x="8710315" y="3948410"/>
            <a:ext cx="3006030" cy="375791"/>
            <a:chOff x="0" y="0"/>
            <a:chExt cx="4008040" cy="501055"/>
          </a:xfrm>
        </p:grpSpPr>
        <p:sp>
          <p:nvSpPr>
            <p:cNvPr name="Freeform 23" id="23"/>
            <p:cNvSpPr/>
            <p:nvPr/>
          </p:nvSpPr>
          <p:spPr>
            <a:xfrm flipH="false" flipV="false" rot="0">
              <a:off x="0" y="0"/>
              <a:ext cx="4008040" cy="501055"/>
            </a:xfrm>
            <a:custGeom>
              <a:avLst/>
              <a:gdLst/>
              <a:ahLst/>
              <a:cxnLst/>
              <a:rect r="r" b="b" t="t" l="l"/>
              <a:pathLst>
                <a:path h="501055" w="4008040">
                  <a:moveTo>
                    <a:pt x="0" y="0"/>
                  </a:moveTo>
                  <a:lnTo>
                    <a:pt x="4008040" y="0"/>
                  </a:lnTo>
                  <a:lnTo>
                    <a:pt x="4008040" y="501055"/>
                  </a:lnTo>
                  <a:lnTo>
                    <a:pt x="0" y="501055"/>
                  </a:lnTo>
                  <a:close/>
                </a:path>
              </a:pathLst>
            </a:custGeom>
            <a:solidFill>
              <a:srgbClr val="000000">
                <a:alpha val="0"/>
              </a:srgbClr>
            </a:solidFill>
          </p:spPr>
        </p:sp>
        <p:sp>
          <p:nvSpPr>
            <p:cNvPr name="TextBox 24" id="24"/>
            <p:cNvSpPr txBox="true"/>
            <p:nvPr/>
          </p:nvSpPr>
          <p:spPr>
            <a:xfrm>
              <a:off x="0" y="-19050"/>
              <a:ext cx="4008040" cy="520105"/>
            </a:xfrm>
            <a:prstGeom prst="rect">
              <a:avLst/>
            </a:prstGeom>
          </p:spPr>
          <p:txBody>
            <a:bodyPr anchor="t" rtlCol="false" tIns="0" lIns="0" bIns="0" rIns="0"/>
            <a:lstStyle/>
            <a:p>
              <a:pPr algn="l">
                <a:lnSpc>
                  <a:spcPts val="2937"/>
                </a:lnSpc>
              </a:pPr>
              <a:r>
                <a:rPr lang="en-US" b="true" sz="2312" spc="-47">
                  <a:solidFill>
                    <a:srgbClr val="272525"/>
                  </a:solidFill>
                  <a:latin typeface="Source Serif Pro Bold"/>
                  <a:ea typeface="Source Serif Pro Bold"/>
                  <a:cs typeface="Source Serif Pro Bold"/>
                  <a:sym typeface="Source Serif Pro Bold"/>
                </a:rPr>
                <a:t>Data Population</a:t>
              </a:r>
            </a:p>
          </p:txBody>
        </p:sp>
      </p:grpSp>
      <p:grpSp>
        <p:nvGrpSpPr>
          <p:cNvPr name="Group 25" id="25"/>
          <p:cNvGrpSpPr/>
          <p:nvPr/>
        </p:nvGrpSpPr>
        <p:grpSpPr>
          <a:xfrm rot="0">
            <a:off x="8710315" y="4477494"/>
            <a:ext cx="8683378" cy="817661"/>
            <a:chOff x="0" y="0"/>
            <a:chExt cx="11577837" cy="1090215"/>
          </a:xfrm>
        </p:grpSpPr>
        <p:sp>
          <p:nvSpPr>
            <p:cNvPr name="Freeform 26" id="26"/>
            <p:cNvSpPr/>
            <p:nvPr/>
          </p:nvSpPr>
          <p:spPr>
            <a:xfrm flipH="false" flipV="false" rot="0">
              <a:off x="0" y="0"/>
              <a:ext cx="11577837" cy="1090215"/>
            </a:xfrm>
            <a:custGeom>
              <a:avLst/>
              <a:gdLst/>
              <a:ahLst/>
              <a:cxnLst/>
              <a:rect r="r" b="b" t="t" l="l"/>
              <a:pathLst>
                <a:path h="1090215" w="11577837">
                  <a:moveTo>
                    <a:pt x="0" y="0"/>
                  </a:moveTo>
                  <a:lnTo>
                    <a:pt x="11577837" y="0"/>
                  </a:lnTo>
                  <a:lnTo>
                    <a:pt x="11577837" y="1090215"/>
                  </a:lnTo>
                  <a:lnTo>
                    <a:pt x="0" y="1090215"/>
                  </a:lnTo>
                  <a:close/>
                </a:path>
              </a:pathLst>
            </a:custGeom>
            <a:solidFill>
              <a:srgbClr val="000000">
                <a:alpha val="0"/>
              </a:srgbClr>
            </a:solidFill>
          </p:spPr>
        </p:sp>
        <p:sp>
          <p:nvSpPr>
            <p:cNvPr name="TextBox 27" id="27"/>
            <p:cNvSpPr txBox="true"/>
            <p:nvPr/>
          </p:nvSpPr>
          <p:spPr>
            <a:xfrm>
              <a:off x="0" y="-76200"/>
              <a:ext cx="11577837" cy="1166415"/>
            </a:xfrm>
            <a:prstGeom prst="rect">
              <a:avLst/>
            </a:prstGeom>
          </p:spPr>
          <p:txBody>
            <a:bodyPr anchor="t" rtlCol="false" tIns="0" lIns="0" bIns="0" rIns="0"/>
            <a:lstStyle/>
            <a:p>
              <a:pPr algn="l">
                <a:lnSpc>
                  <a:spcPts val="3187"/>
                </a:lnSpc>
              </a:pPr>
              <a:r>
                <a:rPr lang="en-US" sz="2000" spc="-40">
                  <a:solidFill>
                    <a:srgbClr val="272525"/>
                  </a:solidFill>
                  <a:latin typeface="Source Sans Pro"/>
                  <a:ea typeface="Source Sans Pro"/>
                  <a:cs typeface="Source Sans Pro"/>
                  <a:sym typeface="Source Sans Pro"/>
                </a:rPr>
                <a:t>INSERT statements populate tables with initial data, including customer records, product information, supplier details, and inventory levels.</a:t>
              </a:r>
            </a:p>
          </p:txBody>
        </p:sp>
      </p:grpSp>
      <p:grpSp>
        <p:nvGrpSpPr>
          <p:cNvPr name="Group 28" id="28"/>
          <p:cNvGrpSpPr/>
          <p:nvPr/>
        </p:nvGrpSpPr>
        <p:grpSpPr>
          <a:xfrm rot="0">
            <a:off x="8514010" y="5545782"/>
            <a:ext cx="201066" cy="1356271"/>
            <a:chOff x="0" y="0"/>
            <a:chExt cx="268088" cy="1808362"/>
          </a:xfrm>
        </p:grpSpPr>
        <p:sp>
          <p:nvSpPr>
            <p:cNvPr name="Freeform 29" id="29"/>
            <p:cNvSpPr/>
            <p:nvPr/>
          </p:nvSpPr>
          <p:spPr>
            <a:xfrm flipH="false" flipV="false" rot="0">
              <a:off x="6350" y="6350"/>
              <a:ext cx="255397" cy="1795653"/>
            </a:xfrm>
            <a:custGeom>
              <a:avLst/>
              <a:gdLst/>
              <a:ahLst/>
              <a:cxnLst/>
              <a:rect r="r" b="b" t="t" l="l"/>
              <a:pathLst>
                <a:path h="1795653" w="255397">
                  <a:moveTo>
                    <a:pt x="0" y="133096"/>
                  </a:moveTo>
                  <a:cubicBezTo>
                    <a:pt x="0" y="59563"/>
                    <a:pt x="57150" y="0"/>
                    <a:pt x="127635" y="0"/>
                  </a:cubicBezTo>
                  <a:cubicBezTo>
                    <a:pt x="198120" y="0"/>
                    <a:pt x="255397" y="59563"/>
                    <a:pt x="255397" y="133096"/>
                  </a:cubicBezTo>
                  <a:lnTo>
                    <a:pt x="255397" y="1662557"/>
                  </a:lnTo>
                  <a:cubicBezTo>
                    <a:pt x="255397" y="1736090"/>
                    <a:pt x="198247" y="1795653"/>
                    <a:pt x="127762" y="1795653"/>
                  </a:cubicBezTo>
                  <a:cubicBezTo>
                    <a:pt x="57277" y="1795653"/>
                    <a:pt x="0" y="1736090"/>
                    <a:pt x="0" y="1662557"/>
                  </a:cubicBezTo>
                  <a:close/>
                </a:path>
              </a:pathLst>
            </a:custGeom>
            <a:solidFill>
              <a:srgbClr val="F0D4F7"/>
            </a:solidFill>
          </p:spPr>
        </p:sp>
        <p:sp>
          <p:nvSpPr>
            <p:cNvPr name="Freeform 30" id="30"/>
            <p:cNvSpPr/>
            <p:nvPr/>
          </p:nvSpPr>
          <p:spPr>
            <a:xfrm flipH="false" flipV="false" rot="0">
              <a:off x="0" y="0"/>
              <a:ext cx="268097" cy="1808353"/>
            </a:xfrm>
            <a:custGeom>
              <a:avLst/>
              <a:gdLst/>
              <a:ahLst/>
              <a:cxnLst/>
              <a:rect r="r" b="b" t="t" l="l"/>
              <a:pathLst>
                <a:path h="1808353" w="268097">
                  <a:moveTo>
                    <a:pt x="0" y="139446"/>
                  </a:moveTo>
                  <a:cubicBezTo>
                    <a:pt x="0" y="62738"/>
                    <a:pt x="59817" y="0"/>
                    <a:pt x="133985" y="0"/>
                  </a:cubicBezTo>
                  <a:cubicBezTo>
                    <a:pt x="135255" y="0"/>
                    <a:pt x="136398" y="381"/>
                    <a:pt x="137414" y="1016"/>
                  </a:cubicBezTo>
                  <a:lnTo>
                    <a:pt x="133985" y="6350"/>
                  </a:lnTo>
                  <a:lnTo>
                    <a:pt x="133985" y="0"/>
                  </a:lnTo>
                  <a:lnTo>
                    <a:pt x="133985" y="6350"/>
                  </a:lnTo>
                  <a:lnTo>
                    <a:pt x="133985" y="0"/>
                  </a:lnTo>
                  <a:cubicBezTo>
                    <a:pt x="208280" y="0"/>
                    <a:pt x="268097" y="62738"/>
                    <a:pt x="268097" y="139446"/>
                  </a:cubicBezTo>
                  <a:lnTo>
                    <a:pt x="268097" y="1668907"/>
                  </a:lnTo>
                  <a:lnTo>
                    <a:pt x="261747" y="1668907"/>
                  </a:lnTo>
                  <a:lnTo>
                    <a:pt x="268097" y="1668907"/>
                  </a:lnTo>
                  <a:cubicBezTo>
                    <a:pt x="268097" y="1745615"/>
                    <a:pt x="208280" y="1808353"/>
                    <a:pt x="134112" y="1808353"/>
                  </a:cubicBezTo>
                  <a:lnTo>
                    <a:pt x="134112" y="1802003"/>
                  </a:lnTo>
                  <a:lnTo>
                    <a:pt x="134112" y="1795653"/>
                  </a:lnTo>
                  <a:lnTo>
                    <a:pt x="134112" y="1802003"/>
                  </a:lnTo>
                  <a:lnTo>
                    <a:pt x="134112" y="1808353"/>
                  </a:lnTo>
                  <a:cubicBezTo>
                    <a:pt x="59817" y="1808353"/>
                    <a:pt x="0" y="1745615"/>
                    <a:pt x="0" y="1668907"/>
                  </a:cubicBezTo>
                  <a:lnTo>
                    <a:pt x="0" y="139446"/>
                  </a:lnTo>
                  <a:lnTo>
                    <a:pt x="6350" y="139446"/>
                  </a:lnTo>
                  <a:lnTo>
                    <a:pt x="0" y="139446"/>
                  </a:lnTo>
                  <a:moveTo>
                    <a:pt x="12700" y="139446"/>
                  </a:moveTo>
                  <a:lnTo>
                    <a:pt x="12700" y="1668907"/>
                  </a:lnTo>
                  <a:lnTo>
                    <a:pt x="6350" y="1668907"/>
                  </a:lnTo>
                  <a:lnTo>
                    <a:pt x="12700" y="1668907"/>
                  </a:lnTo>
                  <a:cubicBezTo>
                    <a:pt x="12700" y="1739138"/>
                    <a:pt x="67310" y="1795653"/>
                    <a:pt x="133985" y="1795653"/>
                  </a:cubicBezTo>
                  <a:cubicBezTo>
                    <a:pt x="137541" y="1795653"/>
                    <a:pt x="140335" y="1798447"/>
                    <a:pt x="140335" y="1802003"/>
                  </a:cubicBezTo>
                  <a:cubicBezTo>
                    <a:pt x="140335" y="1805559"/>
                    <a:pt x="137541" y="1808353"/>
                    <a:pt x="133985" y="1808353"/>
                  </a:cubicBezTo>
                  <a:cubicBezTo>
                    <a:pt x="130429" y="1808353"/>
                    <a:pt x="127635" y="1805559"/>
                    <a:pt x="127635" y="1802003"/>
                  </a:cubicBezTo>
                  <a:cubicBezTo>
                    <a:pt x="127635" y="1798447"/>
                    <a:pt x="130429" y="1795653"/>
                    <a:pt x="133985" y="1795653"/>
                  </a:cubicBezTo>
                  <a:cubicBezTo>
                    <a:pt x="200787" y="1795653"/>
                    <a:pt x="255270" y="1739138"/>
                    <a:pt x="255270" y="1668907"/>
                  </a:cubicBezTo>
                  <a:lnTo>
                    <a:pt x="255270" y="139446"/>
                  </a:lnTo>
                  <a:lnTo>
                    <a:pt x="261620" y="139446"/>
                  </a:lnTo>
                  <a:lnTo>
                    <a:pt x="255270" y="139446"/>
                  </a:lnTo>
                  <a:cubicBezTo>
                    <a:pt x="255270" y="69215"/>
                    <a:pt x="200660" y="12700"/>
                    <a:pt x="133985" y="12700"/>
                  </a:cubicBezTo>
                  <a:cubicBezTo>
                    <a:pt x="132715" y="12700"/>
                    <a:pt x="131572" y="12319"/>
                    <a:pt x="130556" y="11684"/>
                  </a:cubicBezTo>
                  <a:lnTo>
                    <a:pt x="133985" y="6350"/>
                  </a:lnTo>
                  <a:lnTo>
                    <a:pt x="133985" y="12700"/>
                  </a:lnTo>
                  <a:cubicBezTo>
                    <a:pt x="67310" y="12700"/>
                    <a:pt x="12700" y="69215"/>
                    <a:pt x="12700" y="139446"/>
                  </a:cubicBezTo>
                  <a:close/>
                </a:path>
              </a:pathLst>
            </a:custGeom>
            <a:solidFill>
              <a:srgbClr val="D6BADD"/>
            </a:solidFill>
          </p:spPr>
        </p:sp>
      </p:grpSp>
      <p:grpSp>
        <p:nvGrpSpPr>
          <p:cNvPr name="Group 31" id="31"/>
          <p:cNvGrpSpPr/>
          <p:nvPr/>
        </p:nvGrpSpPr>
        <p:grpSpPr>
          <a:xfrm rot="0">
            <a:off x="9093548" y="5550545"/>
            <a:ext cx="3425875" cy="375791"/>
            <a:chOff x="0" y="0"/>
            <a:chExt cx="4567833" cy="501055"/>
          </a:xfrm>
        </p:grpSpPr>
        <p:sp>
          <p:nvSpPr>
            <p:cNvPr name="Freeform 32" id="32"/>
            <p:cNvSpPr/>
            <p:nvPr/>
          </p:nvSpPr>
          <p:spPr>
            <a:xfrm flipH="false" flipV="false" rot="0">
              <a:off x="0" y="0"/>
              <a:ext cx="4567833" cy="501055"/>
            </a:xfrm>
            <a:custGeom>
              <a:avLst/>
              <a:gdLst/>
              <a:ahLst/>
              <a:cxnLst/>
              <a:rect r="r" b="b" t="t" l="l"/>
              <a:pathLst>
                <a:path h="501055" w="4567833">
                  <a:moveTo>
                    <a:pt x="0" y="0"/>
                  </a:moveTo>
                  <a:lnTo>
                    <a:pt x="4567833" y="0"/>
                  </a:lnTo>
                  <a:lnTo>
                    <a:pt x="4567833" y="501055"/>
                  </a:lnTo>
                  <a:lnTo>
                    <a:pt x="0" y="501055"/>
                  </a:lnTo>
                  <a:close/>
                </a:path>
              </a:pathLst>
            </a:custGeom>
            <a:solidFill>
              <a:srgbClr val="000000">
                <a:alpha val="0"/>
              </a:srgbClr>
            </a:solidFill>
          </p:spPr>
        </p:sp>
        <p:sp>
          <p:nvSpPr>
            <p:cNvPr name="TextBox 33" id="33"/>
            <p:cNvSpPr txBox="true"/>
            <p:nvPr/>
          </p:nvSpPr>
          <p:spPr>
            <a:xfrm>
              <a:off x="0" y="-19050"/>
              <a:ext cx="4567833" cy="520105"/>
            </a:xfrm>
            <a:prstGeom prst="rect">
              <a:avLst/>
            </a:prstGeom>
          </p:spPr>
          <p:txBody>
            <a:bodyPr anchor="t" rtlCol="false" tIns="0" lIns="0" bIns="0" rIns="0"/>
            <a:lstStyle/>
            <a:p>
              <a:pPr algn="l">
                <a:lnSpc>
                  <a:spcPts val="2937"/>
                </a:lnSpc>
              </a:pPr>
              <a:r>
                <a:rPr lang="en-US" b="true" sz="2312" spc="-47">
                  <a:solidFill>
                    <a:srgbClr val="272525"/>
                  </a:solidFill>
                  <a:latin typeface="Source Serif Pro Bold"/>
                  <a:ea typeface="Source Serif Pro Bold"/>
                  <a:cs typeface="Source Serif Pro Bold"/>
                  <a:sym typeface="Source Serif Pro Bold"/>
                </a:rPr>
                <a:t>Relationship Management</a:t>
              </a:r>
            </a:p>
          </p:txBody>
        </p:sp>
      </p:grpSp>
      <p:grpSp>
        <p:nvGrpSpPr>
          <p:cNvPr name="Group 34" id="34"/>
          <p:cNvGrpSpPr/>
          <p:nvPr/>
        </p:nvGrpSpPr>
        <p:grpSpPr>
          <a:xfrm rot="0">
            <a:off x="9093548" y="6079629"/>
            <a:ext cx="8300145" cy="817661"/>
            <a:chOff x="0" y="0"/>
            <a:chExt cx="11066860" cy="1090215"/>
          </a:xfrm>
        </p:grpSpPr>
        <p:sp>
          <p:nvSpPr>
            <p:cNvPr name="Freeform 35" id="35"/>
            <p:cNvSpPr/>
            <p:nvPr/>
          </p:nvSpPr>
          <p:spPr>
            <a:xfrm flipH="false" flipV="false" rot="0">
              <a:off x="0" y="0"/>
              <a:ext cx="11066860" cy="1090215"/>
            </a:xfrm>
            <a:custGeom>
              <a:avLst/>
              <a:gdLst/>
              <a:ahLst/>
              <a:cxnLst/>
              <a:rect r="r" b="b" t="t" l="l"/>
              <a:pathLst>
                <a:path h="1090215" w="11066860">
                  <a:moveTo>
                    <a:pt x="0" y="0"/>
                  </a:moveTo>
                  <a:lnTo>
                    <a:pt x="11066860" y="0"/>
                  </a:lnTo>
                  <a:lnTo>
                    <a:pt x="11066860" y="1090215"/>
                  </a:lnTo>
                  <a:lnTo>
                    <a:pt x="0" y="1090215"/>
                  </a:lnTo>
                  <a:close/>
                </a:path>
              </a:pathLst>
            </a:custGeom>
            <a:solidFill>
              <a:srgbClr val="000000">
                <a:alpha val="0"/>
              </a:srgbClr>
            </a:solidFill>
          </p:spPr>
        </p:sp>
        <p:sp>
          <p:nvSpPr>
            <p:cNvPr name="TextBox 36" id="36"/>
            <p:cNvSpPr txBox="true"/>
            <p:nvPr/>
          </p:nvSpPr>
          <p:spPr>
            <a:xfrm>
              <a:off x="0" y="-76200"/>
              <a:ext cx="11066860" cy="1166415"/>
            </a:xfrm>
            <a:prstGeom prst="rect">
              <a:avLst/>
            </a:prstGeom>
          </p:spPr>
          <p:txBody>
            <a:bodyPr anchor="t" rtlCol="false" tIns="0" lIns="0" bIns="0" rIns="0"/>
            <a:lstStyle/>
            <a:p>
              <a:pPr algn="l">
                <a:lnSpc>
                  <a:spcPts val="3187"/>
                </a:lnSpc>
              </a:pPr>
              <a:r>
                <a:rPr lang="en-US" sz="2000" spc="-40">
                  <a:solidFill>
                    <a:srgbClr val="272525"/>
                  </a:solidFill>
                  <a:latin typeface="Source Sans Pro"/>
                  <a:ea typeface="Source Sans Pro"/>
                  <a:cs typeface="Source Sans Pro"/>
                  <a:sym typeface="Source Sans Pro"/>
                </a:rPr>
                <a:t>Foreign key constraints maintain referential integrity between tables, ensuring data consistency throughout the database.</a:t>
              </a:r>
            </a:p>
          </p:txBody>
        </p:sp>
      </p:grpSp>
      <p:grpSp>
        <p:nvGrpSpPr>
          <p:cNvPr name="Group 37" id="37"/>
          <p:cNvGrpSpPr/>
          <p:nvPr/>
        </p:nvGrpSpPr>
        <p:grpSpPr>
          <a:xfrm rot="0">
            <a:off x="7752309" y="7440066"/>
            <a:ext cx="9641384" cy="1635324"/>
            <a:chOff x="0" y="0"/>
            <a:chExt cx="12855178" cy="2180432"/>
          </a:xfrm>
        </p:grpSpPr>
        <p:sp>
          <p:nvSpPr>
            <p:cNvPr name="Freeform 38" id="38"/>
            <p:cNvSpPr/>
            <p:nvPr/>
          </p:nvSpPr>
          <p:spPr>
            <a:xfrm flipH="false" flipV="false" rot="0">
              <a:off x="0" y="0"/>
              <a:ext cx="12855178" cy="2180432"/>
            </a:xfrm>
            <a:custGeom>
              <a:avLst/>
              <a:gdLst/>
              <a:ahLst/>
              <a:cxnLst/>
              <a:rect r="r" b="b" t="t" l="l"/>
              <a:pathLst>
                <a:path h="2180432" w="12855178">
                  <a:moveTo>
                    <a:pt x="0" y="0"/>
                  </a:moveTo>
                  <a:lnTo>
                    <a:pt x="12855178" y="0"/>
                  </a:lnTo>
                  <a:lnTo>
                    <a:pt x="12855178" y="2180432"/>
                  </a:lnTo>
                  <a:lnTo>
                    <a:pt x="0" y="2180432"/>
                  </a:lnTo>
                  <a:close/>
                </a:path>
              </a:pathLst>
            </a:custGeom>
            <a:solidFill>
              <a:srgbClr val="000000">
                <a:alpha val="0"/>
              </a:srgbClr>
            </a:solidFill>
          </p:spPr>
        </p:sp>
        <p:sp>
          <p:nvSpPr>
            <p:cNvPr name="TextBox 39" id="39"/>
            <p:cNvSpPr txBox="true"/>
            <p:nvPr/>
          </p:nvSpPr>
          <p:spPr>
            <a:xfrm>
              <a:off x="0" y="-76200"/>
              <a:ext cx="12855178" cy="2256632"/>
            </a:xfrm>
            <a:prstGeom prst="rect">
              <a:avLst/>
            </a:prstGeom>
          </p:spPr>
          <p:txBody>
            <a:bodyPr anchor="t" rtlCol="false" tIns="0" lIns="0" bIns="0" rIns="0"/>
            <a:lstStyle/>
            <a:p>
              <a:pPr algn="l">
                <a:lnSpc>
                  <a:spcPts val="3187"/>
                </a:lnSpc>
              </a:pPr>
              <a:r>
                <a:rPr lang="en-US" sz="2000" spc="-40">
                  <a:solidFill>
                    <a:srgbClr val="272525"/>
                  </a:solidFill>
                  <a:latin typeface="Source Sans Pro"/>
                  <a:ea typeface="Source Sans Pro"/>
                  <a:cs typeface="Source Sans Pro"/>
                  <a:sym typeface="Source Sans Pro"/>
                </a:rPr>
                <a:t>The database implementation includes comprehensive SQL scripts for creating and populating all seven tables. The scripts handle table creation with appropriate constraints, data insertion with sample records, and relationship management through foreign keys. This structured approach ensures a robust foundation for the retail management system.</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Id5"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6" id="6"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6"/>
            <a:stretch>
              <a:fillRect l="0" t="0" r="0" b="0"/>
            </a:stretch>
          </a:blipFill>
        </p:spPr>
      </p:sp>
      <p:grpSp>
        <p:nvGrpSpPr>
          <p:cNvPr name="Group 7" id="7"/>
          <p:cNvGrpSpPr/>
          <p:nvPr/>
        </p:nvGrpSpPr>
        <p:grpSpPr>
          <a:xfrm rot="0">
            <a:off x="7617767" y="1263254"/>
            <a:ext cx="8999785" cy="638472"/>
            <a:chOff x="0" y="0"/>
            <a:chExt cx="11999713" cy="851297"/>
          </a:xfrm>
        </p:grpSpPr>
        <p:sp>
          <p:nvSpPr>
            <p:cNvPr name="Freeform 8" id="8"/>
            <p:cNvSpPr/>
            <p:nvPr/>
          </p:nvSpPr>
          <p:spPr>
            <a:xfrm flipH="false" flipV="false" rot="0">
              <a:off x="0" y="0"/>
              <a:ext cx="11999713" cy="851297"/>
            </a:xfrm>
            <a:custGeom>
              <a:avLst/>
              <a:gdLst/>
              <a:ahLst/>
              <a:cxnLst/>
              <a:rect r="r" b="b" t="t" l="l"/>
              <a:pathLst>
                <a:path h="851297" w="11999713">
                  <a:moveTo>
                    <a:pt x="0" y="0"/>
                  </a:moveTo>
                  <a:lnTo>
                    <a:pt x="11999713" y="0"/>
                  </a:lnTo>
                  <a:lnTo>
                    <a:pt x="11999713" y="851297"/>
                  </a:lnTo>
                  <a:lnTo>
                    <a:pt x="0" y="851297"/>
                  </a:lnTo>
                  <a:close/>
                </a:path>
              </a:pathLst>
            </a:custGeom>
            <a:solidFill>
              <a:srgbClr val="000000">
                <a:alpha val="0"/>
              </a:srgbClr>
            </a:solidFill>
          </p:spPr>
        </p:sp>
        <p:sp>
          <p:nvSpPr>
            <p:cNvPr name="TextBox 9" id="9"/>
            <p:cNvSpPr txBox="true"/>
            <p:nvPr/>
          </p:nvSpPr>
          <p:spPr>
            <a:xfrm>
              <a:off x="0" y="-28575"/>
              <a:ext cx="11999713" cy="879872"/>
            </a:xfrm>
            <a:prstGeom prst="rect">
              <a:avLst/>
            </a:prstGeom>
          </p:spPr>
          <p:txBody>
            <a:bodyPr anchor="t" rtlCol="false" tIns="0" lIns="0" bIns="0" rIns="0"/>
            <a:lstStyle/>
            <a:p>
              <a:pPr algn="l">
                <a:lnSpc>
                  <a:spcPts val="5000"/>
                </a:lnSpc>
              </a:pPr>
              <a:r>
                <a:rPr lang="en-US" b="true" sz="4000" spc="-80">
                  <a:solidFill>
                    <a:srgbClr val="000000"/>
                  </a:solidFill>
                  <a:latin typeface="Source Serif Pro Bold"/>
                  <a:ea typeface="Source Serif Pro Bold"/>
                  <a:cs typeface="Source Serif Pro Bold"/>
                  <a:sym typeface="Source Serif Pro Bold"/>
                </a:rPr>
                <a:t>Best Practices for Database Management</a:t>
              </a:r>
            </a:p>
          </p:txBody>
        </p:sp>
      </p:grpSp>
      <p:grpSp>
        <p:nvGrpSpPr>
          <p:cNvPr name="Group 10" id="10"/>
          <p:cNvGrpSpPr/>
          <p:nvPr/>
        </p:nvGrpSpPr>
        <p:grpSpPr>
          <a:xfrm rot="0">
            <a:off x="7613005" y="2466826"/>
            <a:ext cx="497979" cy="497979"/>
            <a:chOff x="0" y="0"/>
            <a:chExt cx="663972" cy="663972"/>
          </a:xfrm>
        </p:grpSpPr>
        <p:sp>
          <p:nvSpPr>
            <p:cNvPr name="Freeform 11" id="11"/>
            <p:cNvSpPr/>
            <p:nvPr/>
          </p:nvSpPr>
          <p:spPr>
            <a:xfrm flipH="false" flipV="false" rot="0">
              <a:off x="6350" y="6350"/>
              <a:ext cx="651256" cy="651256"/>
            </a:xfrm>
            <a:custGeom>
              <a:avLst/>
              <a:gdLst/>
              <a:ahLst/>
              <a:cxnLst/>
              <a:rect r="r" b="b" t="t" l="l"/>
              <a:pathLst>
                <a:path h="651256" w="651256">
                  <a:moveTo>
                    <a:pt x="0" y="121539"/>
                  </a:moveTo>
                  <a:cubicBezTo>
                    <a:pt x="0" y="54483"/>
                    <a:pt x="54483" y="0"/>
                    <a:pt x="121539" y="0"/>
                  </a:cubicBezTo>
                  <a:lnTo>
                    <a:pt x="529717" y="0"/>
                  </a:lnTo>
                  <a:cubicBezTo>
                    <a:pt x="596900" y="0"/>
                    <a:pt x="651256" y="54483"/>
                    <a:pt x="651256" y="121539"/>
                  </a:cubicBezTo>
                  <a:lnTo>
                    <a:pt x="651256" y="529717"/>
                  </a:lnTo>
                  <a:cubicBezTo>
                    <a:pt x="651256" y="596900"/>
                    <a:pt x="596773" y="651256"/>
                    <a:pt x="529717" y="651256"/>
                  </a:cubicBezTo>
                  <a:lnTo>
                    <a:pt x="121539" y="651256"/>
                  </a:lnTo>
                  <a:cubicBezTo>
                    <a:pt x="54483" y="651256"/>
                    <a:pt x="0" y="596900"/>
                    <a:pt x="0" y="529717"/>
                  </a:cubicBezTo>
                  <a:close/>
                </a:path>
              </a:pathLst>
            </a:custGeom>
            <a:solidFill>
              <a:srgbClr val="F0D4F7"/>
            </a:solidFill>
          </p:spPr>
        </p:sp>
        <p:sp>
          <p:nvSpPr>
            <p:cNvPr name="Freeform 12" id="12"/>
            <p:cNvSpPr/>
            <p:nvPr/>
          </p:nvSpPr>
          <p:spPr>
            <a:xfrm flipH="false" flipV="false" rot="0">
              <a:off x="0" y="0"/>
              <a:ext cx="663956" cy="663956"/>
            </a:xfrm>
            <a:custGeom>
              <a:avLst/>
              <a:gdLst/>
              <a:ahLst/>
              <a:cxnLst/>
              <a:rect r="r" b="b" t="t" l="l"/>
              <a:pathLst>
                <a:path h="663956" w="663956">
                  <a:moveTo>
                    <a:pt x="0" y="127889"/>
                  </a:moveTo>
                  <a:cubicBezTo>
                    <a:pt x="0" y="57277"/>
                    <a:pt x="57277" y="0"/>
                    <a:pt x="127889" y="0"/>
                  </a:cubicBezTo>
                  <a:lnTo>
                    <a:pt x="536067" y="0"/>
                  </a:lnTo>
                  <a:lnTo>
                    <a:pt x="536067" y="6350"/>
                  </a:lnTo>
                  <a:lnTo>
                    <a:pt x="536067" y="0"/>
                  </a:lnTo>
                  <a:cubicBezTo>
                    <a:pt x="606679" y="0"/>
                    <a:pt x="663956" y="57277"/>
                    <a:pt x="663956" y="127889"/>
                  </a:cubicBezTo>
                  <a:lnTo>
                    <a:pt x="657606" y="127889"/>
                  </a:lnTo>
                  <a:lnTo>
                    <a:pt x="663956" y="127889"/>
                  </a:lnTo>
                  <a:lnTo>
                    <a:pt x="663956" y="536067"/>
                  </a:lnTo>
                  <a:lnTo>
                    <a:pt x="657606" y="536067"/>
                  </a:lnTo>
                  <a:lnTo>
                    <a:pt x="663956" y="536067"/>
                  </a:lnTo>
                  <a:cubicBezTo>
                    <a:pt x="663956" y="606679"/>
                    <a:pt x="606679" y="663956"/>
                    <a:pt x="536067" y="663956"/>
                  </a:cubicBezTo>
                  <a:lnTo>
                    <a:pt x="536067" y="657606"/>
                  </a:lnTo>
                  <a:lnTo>
                    <a:pt x="536067" y="663956"/>
                  </a:lnTo>
                  <a:lnTo>
                    <a:pt x="127889" y="663956"/>
                  </a:lnTo>
                  <a:lnTo>
                    <a:pt x="127889" y="657606"/>
                  </a:lnTo>
                  <a:lnTo>
                    <a:pt x="127889" y="663956"/>
                  </a:lnTo>
                  <a:cubicBezTo>
                    <a:pt x="57277" y="663956"/>
                    <a:pt x="0" y="606679"/>
                    <a:pt x="0" y="536067"/>
                  </a:cubicBezTo>
                  <a:lnTo>
                    <a:pt x="0" y="127889"/>
                  </a:lnTo>
                  <a:lnTo>
                    <a:pt x="6350" y="127889"/>
                  </a:lnTo>
                  <a:lnTo>
                    <a:pt x="0" y="127889"/>
                  </a:lnTo>
                  <a:moveTo>
                    <a:pt x="12700" y="127889"/>
                  </a:moveTo>
                  <a:lnTo>
                    <a:pt x="12700" y="536067"/>
                  </a:lnTo>
                  <a:lnTo>
                    <a:pt x="6350" y="536067"/>
                  </a:lnTo>
                  <a:lnTo>
                    <a:pt x="12700" y="536067"/>
                  </a:lnTo>
                  <a:cubicBezTo>
                    <a:pt x="12700" y="599694"/>
                    <a:pt x="64262" y="651256"/>
                    <a:pt x="127889" y="651256"/>
                  </a:cubicBezTo>
                  <a:lnTo>
                    <a:pt x="536067" y="651256"/>
                  </a:lnTo>
                  <a:cubicBezTo>
                    <a:pt x="599694" y="651256"/>
                    <a:pt x="651256" y="599694"/>
                    <a:pt x="651256" y="536067"/>
                  </a:cubicBezTo>
                  <a:lnTo>
                    <a:pt x="651256" y="127889"/>
                  </a:lnTo>
                  <a:cubicBezTo>
                    <a:pt x="651256" y="64262"/>
                    <a:pt x="599694" y="12700"/>
                    <a:pt x="536067" y="12700"/>
                  </a:cubicBezTo>
                  <a:lnTo>
                    <a:pt x="127889" y="12700"/>
                  </a:lnTo>
                  <a:lnTo>
                    <a:pt x="127889" y="6350"/>
                  </a:lnTo>
                  <a:lnTo>
                    <a:pt x="127889" y="12700"/>
                  </a:lnTo>
                  <a:cubicBezTo>
                    <a:pt x="64262" y="12700"/>
                    <a:pt x="12700" y="64262"/>
                    <a:pt x="12700" y="127889"/>
                  </a:cubicBezTo>
                  <a:close/>
                </a:path>
              </a:pathLst>
            </a:custGeom>
            <a:solidFill>
              <a:srgbClr val="D6BADD"/>
            </a:solidFill>
          </p:spPr>
        </p:sp>
      </p:grpSp>
      <p:sp>
        <p:nvSpPr>
          <p:cNvPr name="Freeform 13" id="13" descr="preencoded.png"/>
          <p:cNvSpPr/>
          <p:nvPr/>
        </p:nvSpPr>
        <p:spPr>
          <a:xfrm flipH="false" flipV="false" rot="0">
            <a:off x="7708776" y="2524274"/>
            <a:ext cx="306438" cy="383084"/>
          </a:xfrm>
          <a:custGeom>
            <a:avLst/>
            <a:gdLst/>
            <a:ahLst/>
            <a:cxnLst/>
            <a:rect r="r" b="b" t="t" l="l"/>
            <a:pathLst>
              <a:path h="383084" w="306438">
                <a:moveTo>
                  <a:pt x="0" y="0"/>
                </a:moveTo>
                <a:lnTo>
                  <a:pt x="306438" y="0"/>
                </a:lnTo>
                <a:lnTo>
                  <a:pt x="306438" y="383083"/>
                </a:lnTo>
                <a:lnTo>
                  <a:pt x="0" y="383083"/>
                </a:lnTo>
                <a:lnTo>
                  <a:pt x="0" y="0"/>
                </a:lnTo>
                <a:close/>
              </a:path>
            </a:pathLst>
          </a:custGeom>
          <a:blipFill>
            <a:blip r:embed="rId7"/>
            <a:stretch>
              <a:fillRect l="-4" t="0" r="-4" b="0"/>
            </a:stretch>
          </a:blipFill>
        </p:spPr>
      </p:sp>
      <p:grpSp>
        <p:nvGrpSpPr>
          <p:cNvPr name="Group 14" id="14"/>
          <p:cNvGrpSpPr/>
          <p:nvPr/>
        </p:nvGrpSpPr>
        <p:grpSpPr>
          <a:xfrm rot="0">
            <a:off x="8323212" y="2471589"/>
            <a:ext cx="2967335" cy="319236"/>
            <a:chOff x="0" y="0"/>
            <a:chExt cx="3956447" cy="425648"/>
          </a:xfrm>
        </p:grpSpPr>
        <p:sp>
          <p:nvSpPr>
            <p:cNvPr name="Freeform 15" id="15"/>
            <p:cNvSpPr/>
            <p:nvPr/>
          </p:nvSpPr>
          <p:spPr>
            <a:xfrm flipH="false" flipV="false" rot="0">
              <a:off x="0" y="0"/>
              <a:ext cx="3956447" cy="425648"/>
            </a:xfrm>
            <a:custGeom>
              <a:avLst/>
              <a:gdLst/>
              <a:ahLst/>
              <a:cxnLst/>
              <a:rect r="r" b="b" t="t" l="l"/>
              <a:pathLst>
                <a:path h="425648" w="3956447">
                  <a:moveTo>
                    <a:pt x="0" y="0"/>
                  </a:moveTo>
                  <a:lnTo>
                    <a:pt x="3956447" y="0"/>
                  </a:lnTo>
                  <a:lnTo>
                    <a:pt x="3956447" y="425648"/>
                  </a:lnTo>
                  <a:lnTo>
                    <a:pt x="0" y="425648"/>
                  </a:lnTo>
                  <a:close/>
                </a:path>
              </a:pathLst>
            </a:custGeom>
            <a:solidFill>
              <a:srgbClr val="000000">
                <a:alpha val="0"/>
              </a:srgbClr>
            </a:solidFill>
          </p:spPr>
        </p:sp>
        <p:sp>
          <p:nvSpPr>
            <p:cNvPr name="TextBox 16" id="16"/>
            <p:cNvSpPr txBox="true"/>
            <p:nvPr/>
          </p:nvSpPr>
          <p:spPr>
            <a:xfrm>
              <a:off x="0" y="-19050"/>
              <a:ext cx="3956447" cy="444698"/>
            </a:xfrm>
            <a:prstGeom prst="rect">
              <a:avLst/>
            </a:prstGeom>
          </p:spPr>
          <p:txBody>
            <a:bodyPr anchor="t" rtlCol="false" tIns="0" lIns="0" bIns="0" rIns="0"/>
            <a:lstStyle/>
            <a:p>
              <a:pPr algn="l">
                <a:lnSpc>
                  <a:spcPts val="2500"/>
                </a:lnSpc>
              </a:pPr>
              <a:r>
                <a:rPr lang="en-US" b="true" sz="2000" spc="-40">
                  <a:solidFill>
                    <a:srgbClr val="272525"/>
                  </a:solidFill>
                  <a:latin typeface="Source Serif Pro Bold"/>
                  <a:ea typeface="Source Serif Pro Bold"/>
                  <a:cs typeface="Source Serif Pro Bold"/>
                  <a:sym typeface="Source Serif Pro Bold"/>
                </a:rPr>
                <a:t>Regular Inventory Updates</a:t>
              </a:r>
            </a:p>
          </p:txBody>
        </p:sp>
      </p:grpSp>
      <p:grpSp>
        <p:nvGrpSpPr>
          <p:cNvPr name="Group 17" id="17"/>
          <p:cNvGrpSpPr/>
          <p:nvPr/>
        </p:nvGrpSpPr>
        <p:grpSpPr>
          <a:xfrm rot="0">
            <a:off x="8323212" y="2921050"/>
            <a:ext cx="9205020" cy="694730"/>
            <a:chOff x="0" y="0"/>
            <a:chExt cx="12273360" cy="926307"/>
          </a:xfrm>
        </p:grpSpPr>
        <p:sp>
          <p:nvSpPr>
            <p:cNvPr name="Freeform 18" id="18"/>
            <p:cNvSpPr/>
            <p:nvPr/>
          </p:nvSpPr>
          <p:spPr>
            <a:xfrm flipH="false" flipV="false" rot="0">
              <a:off x="0" y="0"/>
              <a:ext cx="12273360" cy="926307"/>
            </a:xfrm>
            <a:custGeom>
              <a:avLst/>
              <a:gdLst/>
              <a:ahLst/>
              <a:cxnLst/>
              <a:rect r="r" b="b" t="t" l="l"/>
              <a:pathLst>
                <a:path h="926307" w="12273360">
                  <a:moveTo>
                    <a:pt x="0" y="0"/>
                  </a:moveTo>
                  <a:lnTo>
                    <a:pt x="12273360" y="0"/>
                  </a:lnTo>
                  <a:lnTo>
                    <a:pt x="12273360" y="926307"/>
                  </a:lnTo>
                  <a:lnTo>
                    <a:pt x="0" y="926307"/>
                  </a:lnTo>
                  <a:close/>
                </a:path>
              </a:pathLst>
            </a:custGeom>
            <a:solidFill>
              <a:srgbClr val="000000">
                <a:alpha val="0"/>
              </a:srgbClr>
            </a:solidFill>
          </p:spPr>
        </p:sp>
        <p:sp>
          <p:nvSpPr>
            <p:cNvPr name="TextBox 19" id="19"/>
            <p:cNvSpPr txBox="true"/>
            <p:nvPr/>
          </p:nvSpPr>
          <p:spPr>
            <a:xfrm>
              <a:off x="0" y="-57150"/>
              <a:ext cx="12273360" cy="983457"/>
            </a:xfrm>
            <a:prstGeom prst="rect">
              <a:avLst/>
            </a:prstGeom>
          </p:spPr>
          <p:txBody>
            <a:bodyPr anchor="t" rtlCol="false" tIns="0" lIns="0" bIns="0" rIns="0"/>
            <a:lstStyle/>
            <a:p>
              <a:pPr algn="l">
                <a:lnSpc>
                  <a:spcPts val="2687"/>
                </a:lnSpc>
              </a:pPr>
              <a:r>
                <a:rPr lang="en-US" sz="1687" spc="-33">
                  <a:solidFill>
                    <a:srgbClr val="272525"/>
                  </a:solidFill>
                  <a:latin typeface="Source Sans Pro"/>
                  <a:ea typeface="Source Sans Pro"/>
                  <a:cs typeface="Source Sans Pro"/>
                  <a:sym typeface="Source Sans Pro"/>
                </a:rPr>
                <a:t>Maintain accurate stock levels in the Inventory table to prevent discrepancies between recorded and actual stock.</a:t>
              </a:r>
            </a:p>
          </p:txBody>
        </p:sp>
      </p:grpSp>
      <p:grpSp>
        <p:nvGrpSpPr>
          <p:cNvPr name="Group 20" id="20"/>
          <p:cNvGrpSpPr/>
          <p:nvPr/>
        </p:nvGrpSpPr>
        <p:grpSpPr>
          <a:xfrm rot="0">
            <a:off x="7613005" y="4072235"/>
            <a:ext cx="497979" cy="497979"/>
            <a:chOff x="0" y="0"/>
            <a:chExt cx="663972" cy="663972"/>
          </a:xfrm>
        </p:grpSpPr>
        <p:sp>
          <p:nvSpPr>
            <p:cNvPr name="Freeform 21" id="21"/>
            <p:cNvSpPr/>
            <p:nvPr/>
          </p:nvSpPr>
          <p:spPr>
            <a:xfrm flipH="false" flipV="false" rot="0">
              <a:off x="6350" y="6350"/>
              <a:ext cx="651256" cy="651256"/>
            </a:xfrm>
            <a:custGeom>
              <a:avLst/>
              <a:gdLst/>
              <a:ahLst/>
              <a:cxnLst/>
              <a:rect r="r" b="b" t="t" l="l"/>
              <a:pathLst>
                <a:path h="651256" w="651256">
                  <a:moveTo>
                    <a:pt x="0" y="121539"/>
                  </a:moveTo>
                  <a:cubicBezTo>
                    <a:pt x="0" y="54483"/>
                    <a:pt x="54483" y="0"/>
                    <a:pt x="121539" y="0"/>
                  </a:cubicBezTo>
                  <a:lnTo>
                    <a:pt x="529717" y="0"/>
                  </a:lnTo>
                  <a:cubicBezTo>
                    <a:pt x="596900" y="0"/>
                    <a:pt x="651256" y="54483"/>
                    <a:pt x="651256" y="121539"/>
                  </a:cubicBezTo>
                  <a:lnTo>
                    <a:pt x="651256" y="529717"/>
                  </a:lnTo>
                  <a:cubicBezTo>
                    <a:pt x="651256" y="596900"/>
                    <a:pt x="596773" y="651256"/>
                    <a:pt x="529717" y="651256"/>
                  </a:cubicBezTo>
                  <a:lnTo>
                    <a:pt x="121539" y="651256"/>
                  </a:lnTo>
                  <a:cubicBezTo>
                    <a:pt x="54483" y="651256"/>
                    <a:pt x="0" y="596900"/>
                    <a:pt x="0" y="529717"/>
                  </a:cubicBezTo>
                  <a:close/>
                </a:path>
              </a:pathLst>
            </a:custGeom>
            <a:solidFill>
              <a:srgbClr val="F0D4F7"/>
            </a:solidFill>
          </p:spPr>
        </p:sp>
        <p:sp>
          <p:nvSpPr>
            <p:cNvPr name="Freeform 22" id="22"/>
            <p:cNvSpPr/>
            <p:nvPr/>
          </p:nvSpPr>
          <p:spPr>
            <a:xfrm flipH="false" flipV="false" rot="0">
              <a:off x="0" y="0"/>
              <a:ext cx="663956" cy="663956"/>
            </a:xfrm>
            <a:custGeom>
              <a:avLst/>
              <a:gdLst/>
              <a:ahLst/>
              <a:cxnLst/>
              <a:rect r="r" b="b" t="t" l="l"/>
              <a:pathLst>
                <a:path h="663956" w="663956">
                  <a:moveTo>
                    <a:pt x="0" y="127889"/>
                  </a:moveTo>
                  <a:cubicBezTo>
                    <a:pt x="0" y="57277"/>
                    <a:pt x="57277" y="0"/>
                    <a:pt x="127889" y="0"/>
                  </a:cubicBezTo>
                  <a:lnTo>
                    <a:pt x="536067" y="0"/>
                  </a:lnTo>
                  <a:lnTo>
                    <a:pt x="536067" y="6350"/>
                  </a:lnTo>
                  <a:lnTo>
                    <a:pt x="536067" y="0"/>
                  </a:lnTo>
                  <a:cubicBezTo>
                    <a:pt x="606679" y="0"/>
                    <a:pt x="663956" y="57277"/>
                    <a:pt x="663956" y="127889"/>
                  </a:cubicBezTo>
                  <a:lnTo>
                    <a:pt x="657606" y="127889"/>
                  </a:lnTo>
                  <a:lnTo>
                    <a:pt x="663956" y="127889"/>
                  </a:lnTo>
                  <a:lnTo>
                    <a:pt x="663956" y="536067"/>
                  </a:lnTo>
                  <a:lnTo>
                    <a:pt x="657606" y="536067"/>
                  </a:lnTo>
                  <a:lnTo>
                    <a:pt x="663956" y="536067"/>
                  </a:lnTo>
                  <a:cubicBezTo>
                    <a:pt x="663956" y="606679"/>
                    <a:pt x="606679" y="663956"/>
                    <a:pt x="536067" y="663956"/>
                  </a:cubicBezTo>
                  <a:lnTo>
                    <a:pt x="536067" y="657606"/>
                  </a:lnTo>
                  <a:lnTo>
                    <a:pt x="536067" y="663956"/>
                  </a:lnTo>
                  <a:lnTo>
                    <a:pt x="127889" y="663956"/>
                  </a:lnTo>
                  <a:lnTo>
                    <a:pt x="127889" y="657606"/>
                  </a:lnTo>
                  <a:lnTo>
                    <a:pt x="127889" y="663956"/>
                  </a:lnTo>
                  <a:cubicBezTo>
                    <a:pt x="57277" y="663956"/>
                    <a:pt x="0" y="606679"/>
                    <a:pt x="0" y="536067"/>
                  </a:cubicBezTo>
                  <a:lnTo>
                    <a:pt x="0" y="127889"/>
                  </a:lnTo>
                  <a:lnTo>
                    <a:pt x="6350" y="127889"/>
                  </a:lnTo>
                  <a:lnTo>
                    <a:pt x="0" y="127889"/>
                  </a:lnTo>
                  <a:moveTo>
                    <a:pt x="12700" y="127889"/>
                  </a:moveTo>
                  <a:lnTo>
                    <a:pt x="12700" y="536067"/>
                  </a:lnTo>
                  <a:lnTo>
                    <a:pt x="6350" y="536067"/>
                  </a:lnTo>
                  <a:lnTo>
                    <a:pt x="12700" y="536067"/>
                  </a:lnTo>
                  <a:cubicBezTo>
                    <a:pt x="12700" y="599694"/>
                    <a:pt x="64262" y="651256"/>
                    <a:pt x="127889" y="651256"/>
                  </a:cubicBezTo>
                  <a:lnTo>
                    <a:pt x="536067" y="651256"/>
                  </a:lnTo>
                  <a:cubicBezTo>
                    <a:pt x="599694" y="651256"/>
                    <a:pt x="651256" y="599694"/>
                    <a:pt x="651256" y="536067"/>
                  </a:cubicBezTo>
                  <a:lnTo>
                    <a:pt x="651256" y="127889"/>
                  </a:lnTo>
                  <a:cubicBezTo>
                    <a:pt x="651256" y="64262"/>
                    <a:pt x="599694" y="12700"/>
                    <a:pt x="536067" y="12700"/>
                  </a:cubicBezTo>
                  <a:lnTo>
                    <a:pt x="127889" y="12700"/>
                  </a:lnTo>
                  <a:lnTo>
                    <a:pt x="127889" y="6350"/>
                  </a:lnTo>
                  <a:lnTo>
                    <a:pt x="127889" y="12700"/>
                  </a:lnTo>
                  <a:cubicBezTo>
                    <a:pt x="64262" y="12700"/>
                    <a:pt x="12700" y="64262"/>
                    <a:pt x="12700" y="127889"/>
                  </a:cubicBezTo>
                  <a:close/>
                </a:path>
              </a:pathLst>
            </a:custGeom>
            <a:solidFill>
              <a:srgbClr val="D6BADD"/>
            </a:solidFill>
          </p:spPr>
        </p:sp>
      </p:grpSp>
      <p:sp>
        <p:nvSpPr>
          <p:cNvPr name="Freeform 23" id="23" descr="preencoded.png"/>
          <p:cNvSpPr/>
          <p:nvPr/>
        </p:nvSpPr>
        <p:spPr>
          <a:xfrm flipH="false" flipV="false" rot="0">
            <a:off x="7708776" y="4129682"/>
            <a:ext cx="306438" cy="383084"/>
          </a:xfrm>
          <a:custGeom>
            <a:avLst/>
            <a:gdLst/>
            <a:ahLst/>
            <a:cxnLst/>
            <a:rect r="r" b="b" t="t" l="l"/>
            <a:pathLst>
              <a:path h="383084" w="306438">
                <a:moveTo>
                  <a:pt x="0" y="0"/>
                </a:moveTo>
                <a:lnTo>
                  <a:pt x="306438" y="0"/>
                </a:lnTo>
                <a:lnTo>
                  <a:pt x="306438" y="383084"/>
                </a:lnTo>
                <a:lnTo>
                  <a:pt x="0" y="383084"/>
                </a:lnTo>
                <a:lnTo>
                  <a:pt x="0" y="0"/>
                </a:lnTo>
                <a:close/>
              </a:path>
            </a:pathLst>
          </a:custGeom>
          <a:blipFill>
            <a:blip r:embed="rId8"/>
            <a:stretch>
              <a:fillRect l="-4" t="0" r="-4" b="0"/>
            </a:stretch>
          </a:blipFill>
        </p:spPr>
      </p:sp>
      <p:grpSp>
        <p:nvGrpSpPr>
          <p:cNvPr name="Group 24" id="24"/>
          <p:cNvGrpSpPr/>
          <p:nvPr/>
        </p:nvGrpSpPr>
        <p:grpSpPr>
          <a:xfrm rot="0">
            <a:off x="8323212" y="4076997"/>
            <a:ext cx="2554040" cy="319236"/>
            <a:chOff x="0" y="0"/>
            <a:chExt cx="3405387" cy="425648"/>
          </a:xfrm>
        </p:grpSpPr>
        <p:sp>
          <p:nvSpPr>
            <p:cNvPr name="Freeform 25" id="25"/>
            <p:cNvSpPr/>
            <p:nvPr/>
          </p:nvSpPr>
          <p:spPr>
            <a:xfrm flipH="false" flipV="false" rot="0">
              <a:off x="0" y="0"/>
              <a:ext cx="3405387" cy="425648"/>
            </a:xfrm>
            <a:custGeom>
              <a:avLst/>
              <a:gdLst/>
              <a:ahLst/>
              <a:cxnLst/>
              <a:rect r="r" b="b" t="t" l="l"/>
              <a:pathLst>
                <a:path h="425648" w="3405387">
                  <a:moveTo>
                    <a:pt x="0" y="0"/>
                  </a:moveTo>
                  <a:lnTo>
                    <a:pt x="3405387" y="0"/>
                  </a:lnTo>
                  <a:lnTo>
                    <a:pt x="3405387" y="425648"/>
                  </a:lnTo>
                  <a:lnTo>
                    <a:pt x="0" y="425648"/>
                  </a:lnTo>
                  <a:close/>
                </a:path>
              </a:pathLst>
            </a:custGeom>
            <a:solidFill>
              <a:srgbClr val="000000">
                <a:alpha val="0"/>
              </a:srgbClr>
            </a:solidFill>
          </p:spPr>
        </p:sp>
        <p:sp>
          <p:nvSpPr>
            <p:cNvPr name="TextBox 26" id="26"/>
            <p:cNvSpPr txBox="true"/>
            <p:nvPr/>
          </p:nvSpPr>
          <p:spPr>
            <a:xfrm>
              <a:off x="0" y="-19050"/>
              <a:ext cx="3405387" cy="444698"/>
            </a:xfrm>
            <a:prstGeom prst="rect">
              <a:avLst/>
            </a:prstGeom>
          </p:spPr>
          <p:txBody>
            <a:bodyPr anchor="t" rtlCol="false" tIns="0" lIns="0" bIns="0" rIns="0"/>
            <a:lstStyle/>
            <a:p>
              <a:pPr algn="l">
                <a:lnSpc>
                  <a:spcPts val="2500"/>
                </a:lnSpc>
              </a:pPr>
              <a:r>
                <a:rPr lang="en-US" b="true" sz="2000" spc="-40">
                  <a:solidFill>
                    <a:srgbClr val="272525"/>
                  </a:solidFill>
                  <a:latin typeface="Source Serif Pro Bold"/>
                  <a:ea typeface="Source Serif Pro Bold"/>
                  <a:cs typeface="Source Serif Pro Bold"/>
                  <a:sym typeface="Source Serif Pro Bold"/>
                </a:rPr>
                <a:t>Email Uniqueness</a:t>
              </a:r>
            </a:p>
          </p:txBody>
        </p:sp>
      </p:grpSp>
      <p:grpSp>
        <p:nvGrpSpPr>
          <p:cNvPr name="Group 27" id="27"/>
          <p:cNvGrpSpPr/>
          <p:nvPr/>
        </p:nvGrpSpPr>
        <p:grpSpPr>
          <a:xfrm rot="0">
            <a:off x="8323212" y="4526459"/>
            <a:ext cx="9205020" cy="694730"/>
            <a:chOff x="0" y="0"/>
            <a:chExt cx="12273360" cy="926307"/>
          </a:xfrm>
        </p:grpSpPr>
        <p:sp>
          <p:nvSpPr>
            <p:cNvPr name="Freeform 28" id="28"/>
            <p:cNvSpPr/>
            <p:nvPr/>
          </p:nvSpPr>
          <p:spPr>
            <a:xfrm flipH="false" flipV="false" rot="0">
              <a:off x="0" y="0"/>
              <a:ext cx="12273360" cy="926307"/>
            </a:xfrm>
            <a:custGeom>
              <a:avLst/>
              <a:gdLst/>
              <a:ahLst/>
              <a:cxnLst/>
              <a:rect r="r" b="b" t="t" l="l"/>
              <a:pathLst>
                <a:path h="926307" w="12273360">
                  <a:moveTo>
                    <a:pt x="0" y="0"/>
                  </a:moveTo>
                  <a:lnTo>
                    <a:pt x="12273360" y="0"/>
                  </a:lnTo>
                  <a:lnTo>
                    <a:pt x="12273360" y="926307"/>
                  </a:lnTo>
                  <a:lnTo>
                    <a:pt x="0" y="926307"/>
                  </a:lnTo>
                  <a:close/>
                </a:path>
              </a:pathLst>
            </a:custGeom>
            <a:solidFill>
              <a:srgbClr val="000000">
                <a:alpha val="0"/>
              </a:srgbClr>
            </a:solidFill>
          </p:spPr>
        </p:sp>
        <p:sp>
          <p:nvSpPr>
            <p:cNvPr name="TextBox 29" id="29"/>
            <p:cNvSpPr txBox="true"/>
            <p:nvPr/>
          </p:nvSpPr>
          <p:spPr>
            <a:xfrm>
              <a:off x="0" y="-57150"/>
              <a:ext cx="12273360" cy="983457"/>
            </a:xfrm>
            <a:prstGeom prst="rect">
              <a:avLst/>
            </a:prstGeom>
          </p:spPr>
          <p:txBody>
            <a:bodyPr anchor="t" rtlCol="false" tIns="0" lIns="0" bIns="0" rIns="0"/>
            <a:lstStyle/>
            <a:p>
              <a:pPr algn="l">
                <a:lnSpc>
                  <a:spcPts val="2687"/>
                </a:lnSpc>
              </a:pPr>
              <a:r>
                <a:rPr lang="en-US" sz="1687" spc="-33">
                  <a:solidFill>
                    <a:srgbClr val="272525"/>
                  </a:solidFill>
                  <a:latin typeface="Source Sans Pro"/>
                  <a:ea typeface="Source Sans Pro"/>
                  <a:cs typeface="Source Sans Pro"/>
                  <a:sym typeface="Source Sans Pro"/>
                </a:rPr>
                <a:t>Ensure email addresses remain unique in the Customers table to prevent duplicate accounts and communication issues.</a:t>
              </a:r>
            </a:p>
          </p:txBody>
        </p:sp>
      </p:grpSp>
      <p:grpSp>
        <p:nvGrpSpPr>
          <p:cNvPr name="Group 30" id="30"/>
          <p:cNvGrpSpPr/>
          <p:nvPr/>
        </p:nvGrpSpPr>
        <p:grpSpPr>
          <a:xfrm rot="0">
            <a:off x="7613005" y="5677644"/>
            <a:ext cx="497979" cy="497979"/>
            <a:chOff x="0" y="0"/>
            <a:chExt cx="663972" cy="663972"/>
          </a:xfrm>
        </p:grpSpPr>
        <p:sp>
          <p:nvSpPr>
            <p:cNvPr name="Freeform 31" id="31"/>
            <p:cNvSpPr/>
            <p:nvPr/>
          </p:nvSpPr>
          <p:spPr>
            <a:xfrm flipH="false" flipV="false" rot="0">
              <a:off x="6350" y="6350"/>
              <a:ext cx="651256" cy="651256"/>
            </a:xfrm>
            <a:custGeom>
              <a:avLst/>
              <a:gdLst/>
              <a:ahLst/>
              <a:cxnLst/>
              <a:rect r="r" b="b" t="t" l="l"/>
              <a:pathLst>
                <a:path h="651256" w="651256">
                  <a:moveTo>
                    <a:pt x="0" y="121539"/>
                  </a:moveTo>
                  <a:cubicBezTo>
                    <a:pt x="0" y="54483"/>
                    <a:pt x="54483" y="0"/>
                    <a:pt x="121539" y="0"/>
                  </a:cubicBezTo>
                  <a:lnTo>
                    <a:pt x="529717" y="0"/>
                  </a:lnTo>
                  <a:cubicBezTo>
                    <a:pt x="596900" y="0"/>
                    <a:pt x="651256" y="54483"/>
                    <a:pt x="651256" y="121539"/>
                  </a:cubicBezTo>
                  <a:lnTo>
                    <a:pt x="651256" y="529717"/>
                  </a:lnTo>
                  <a:cubicBezTo>
                    <a:pt x="651256" y="596900"/>
                    <a:pt x="596773" y="651256"/>
                    <a:pt x="529717" y="651256"/>
                  </a:cubicBezTo>
                  <a:lnTo>
                    <a:pt x="121539" y="651256"/>
                  </a:lnTo>
                  <a:cubicBezTo>
                    <a:pt x="54483" y="651256"/>
                    <a:pt x="0" y="596900"/>
                    <a:pt x="0" y="529717"/>
                  </a:cubicBezTo>
                  <a:close/>
                </a:path>
              </a:pathLst>
            </a:custGeom>
            <a:solidFill>
              <a:srgbClr val="F0D4F7"/>
            </a:solidFill>
          </p:spPr>
        </p:sp>
        <p:sp>
          <p:nvSpPr>
            <p:cNvPr name="Freeform 32" id="32"/>
            <p:cNvSpPr/>
            <p:nvPr/>
          </p:nvSpPr>
          <p:spPr>
            <a:xfrm flipH="false" flipV="false" rot="0">
              <a:off x="0" y="0"/>
              <a:ext cx="663956" cy="663956"/>
            </a:xfrm>
            <a:custGeom>
              <a:avLst/>
              <a:gdLst/>
              <a:ahLst/>
              <a:cxnLst/>
              <a:rect r="r" b="b" t="t" l="l"/>
              <a:pathLst>
                <a:path h="663956" w="663956">
                  <a:moveTo>
                    <a:pt x="0" y="127889"/>
                  </a:moveTo>
                  <a:cubicBezTo>
                    <a:pt x="0" y="57277"/>
                    <a:pt x="57277" y="0"/>
                    <a:pt x="127889" y="0"/>
                  </a:cubicBezTo>
                  <a:lnTo>
                    <a:pt x="536067" y="0"/>
                  </a:lnTo>
                  <a:lnTo>
                    <a:pt x="536067" y="6350"/>
                  </a:lnTo>
                  <a:lnTo>
                    <a:pt x="536067" y="0"/>
                  </a:lnTo>
                  <a:cubicBezTo>
                    <a:pt x="606679" y="0"/>
                    <a:pt x="663956" y="57277"/>
                    <a:pt x="663956" y="127889"/>
                  </a:cubicBezTo>
                  <a:lnTo>
                    <a:pt x="657606" y="127889"/>
                  </a:lnTo>
                  <a:lnTo>
                    <a:pt x="663956" y="127889"/>
                  </a:lnTo>
                  <a:lnTo>
                    <a:pt x="663956" y="536067"/>
                  </a:lnTo>
                  <a:lnTo>
                    <a:pt x="657606" y="536067"/>
                  </a:lnTo>
                  <a:lnTo>
                    <a:pt x="663956" y="536067"/>
                  </a:lnTo>
                  <a:cubicBezTo>
                    <a:pt x="663956" y="606679"/>
                    <a:pt x="606679" y="663956"/>
                    <a:pt x="536067" y="663956"/>
                  </a:cubicBezTo>
                  <a:lnTo>
                    <a:pt x="536067" y="657606"/>
                  </a:lnTo>
                  <a:lnTo>
                    <a:pt x="536067" y="663956"/>
                  </a:lnTo>
                  <a:lnTo>
                    <a:pt x="127889" y="663956"/>
                  </a:lnTo>
                  <a:lnTo>
                    <a:pt x="127889" y="657606"/>
                  </a:lnTo>
                  <a:lnTo>
                    <a:pt x="127889" y="663956"/>
                  </a:lnTo>
                  <a:cubicBezTo>
                    <a:pt x="57277" y="663956"/>
                    <a:pt x="0" y="606679"/>
                    <a:pt x="0" y="536067"/>
                  </a:cubicBezTo>
                  <a:lnTo>
                    <a:pt x="0" y="127889"/>
                  </a:lnTo>
                  <a:lnTo>
                    <a:pt x="6350" y="127889"/>
                  </a:lnTo>
                  <a:lnTo>
                    <a:pt x="0" y="127889"/>
                  </a:lnTo>
                  <a:moveTo>
                    <a:pt x="12700" y="127889"/>
                  </a:moveTo>
                  <a:lnTo>
                    <a:pt x="12700" y="536067"/>
                  </a:lnTo>
                  <a:lnTo>
                    <a:pt x="6350" y="536067"/>
                  </a:lnTo>
                  <a:lnTo>
                    <a:pt x="12700" y="536067"/>
                  </a:lnTo>
                  <a:cubicBezTo>
                    <a:pt x="12700" y="599694"/>
                    <a:pt x="64262" y="651256"/>
                    <a:pt x="127889" y="651256"/>
                  </a:cubicBezTo>
                  <a:lnTo>
                    <a:pt x="536067" y="651256"/>
                  </a:lnTo>
                  <a:cubicBezTo>
                    <a:pt x="599694" y="651256"/>
                    <a:pt x="651256" y="599694"/>
                    <a:pt x="651256" y="536067"/>
                  </a:cubicBezTo>
                  <a:lnTo>
                    <a:pt x="651256" y="127889"/>
                  </a:lnTo>
                  <a:cubicBezTo>
                    <a:pt x="651256" y="64262"/>
                    <a:pt x="599694" y="12700"/>
                    <a:pt x="536067" y="12700"/>
                  </a:cubicBezTo>
                  <a:lnTo>
                    <a:pt x="127889" y="12700"/>
                  </a:lnTo>
                  <a:lnTo>
                    <a:pt x="127889" y="6350"/>
                  </a:lnTo>
                  <a:lnTo>
                    <a:pt x="127889" y="12700"/>
                  </a:lnTo>
                  <a:cubicBezTo>
                    <a:pt x="64262" y="12700"/>
                    <a:pt x="12700" y="64262"/>
                    <a:pt x="12700" y="127889"/>
                  </a:cubicBezTo>
                  <a:close/>
                </a:path>
              </a:pathLst>
            </a:custGeom>
            <a:solidFill>
              <a:srgbClr val="D6BADD"/>
            </a:solidFill>
          </p:spPr>
        </p:sp>
      </p:grpSp>
      <p:sp>
        <p:nvSpPr>
          <p:cNvPr name="Freeform 33" id="33" descr="preencoded.png"/>
          <p:cNvSpPr/>
          <p:nvPr/>
        </p:nvSpPr>
        <p:spPr>
          <a:xfrm flipH="false" flipV="false" rot="0">
            <a:off x="7708776" y="5735091"/>
            <a:ext cx="306438" cy="383084"/>
          </a:xfrm>
          <a:custGeom>
            <a:avLst/>
            <a:gdLst/>
            <a:ahLst/>
            <a:cxnLst/>
            <a:rect r="r" b="b" t="t" l="l"/>
            <a:pathLst>
              <a:path h="383084" w="306438">
                <a:moveTo>
                  <a:pt x="0" y="0"/>
                </a:moveTo>
                <a:lnTo>
                  <a:pt x="306438" y="0"/>
                </a:lnTo>
                <a:lnTo>
                  <a:pt x="306438" y="383084"/>
                </a:lnTo>
                <a:lnTo>
                  <a:pt x="0" y="383084"/>
                </a:lnTo>
                <a:lnTo>
                  <a:pt x="0" y="0"/>
                </a:lnTo>
                <a:close/>
              </a:path>
            </a:pathLst>
          </a:custGeom>
          <a:blipFill>
            <a:blip r:embed="rId9"/>
            <a:stretch>
              <a:fillRect l="-4" t="0" r="-4" b="0"/>
            </a:stretch>
          </a:blipFill>
        </p:spPr>
      </p:sp>
      <p:grpSp>
        <p:nvGrpSpPr>
          <p:cNvPr name="Group 34" id="34"/>
          <p:cNvGrpSpPr/>
          <p:nvPr/>
        </p:nvGrpSpPr>
        <p:grpSpPr>
          <a:xfrm rot="0">
            <a:off x="8323212" y="5682406"/>
            <a:ext cx="2554040" cy="319236"/>
            <a:chOff x="0" y="0"/>
            <a:chExt cx="3405387" cy="425648"/>
          </a:xfrm>
        </p:grpSpPr>
        <p:sp>
          <p:nvSpPr>
            <p:cNvPr name="Freeform 35" id="35"/>
            <p:cNvSpPr/>
            <p:nvPr/>
          </p:nvSpPr>
          <p:spPr>
            <a:xfrm flipH="false" flipV="false" rot="0">
              <a:off x="0" y="0"/>
              <a:ext cx="3405387" cy="425648"/>
            </a:xfrm>
            <a:custGeom>
              <a:avLst/>
              <a:gdLst/>
              <a:ahLst/>
              <a:cxnLst/>
              <a:rect r="r" b="b" t="t" l="l"/>
              <a:pathLst>
                <a:path h="425648" w="3405387">
                  <a:moveTo>
                    <a:pt x="0" y="0"/>
                  </a:moveTo>
                  <a:lnTo>
                    <a:pt x="3405387" y="0"/>
                  </a:lnTo>
                  <a:lnTo>
                    <a:pt x="3405387" y="425648"/>
                  </a:lnTo>
                  <a:lnTo>
                    <a:pt x="0" y="425648"/>
                  </a:lnTo>
                  <a:close/>
                </a:path>
              </a:pathLst>
            </a:custGeom>
            <a:solidFill>
              <a:srgbClr val="000000">
                <a:alpha val="0"/>
              </a:srgbClr>
            </a:solidFill>
          </p:spPr>
        </p:sp>
        <p:sp>
          <p:nvSpPr>
            <p:cNvPr name="TextBox 36" id="36"/>
            <p:cNvSpPr txBox="true"/>
            <p:nvPr/>
          </p:nvSpPr>
          <p:spPr>
            <a:xfrm>
              <a:off x="0" y="-19050"/>
              <a:ext cx="3405387" cy="444698"/>
            </a:xfrm>
            <a:prstGeom prst="rect">
              <a:avLst/>
            </a:prstGeom>
          </p:spPr>
          <p:txBody>
            <a:bodyPr anchor="t" rtlCol="false" tIns="0" lIns="0" bIns="0" rIns="0"/>
            <a:lstStyle/>
            <a:p>
              <a:pPr algn="l">
                <a:lnSpc>
                  <a:spcPts val="2500"/>
                </a:lnSpc>
              </a:pPr>
              <a:r>
                <a:rPr lang="en-US" b="true" sz="2000" spc="-40">
                  <a:solidFill>
                    <a:srgbClr val="272525"/>
                  </a:solidFill>
                  <a:latin typeface="Source Serif Pro Bold"/>
                  <a:ea typeface="Source Serif Pro Bold"/>
                  <a:cs typeface="Source Serif Pro Bold"/>
                  <a:sym typeface="Source Serif Pro Bold"/>
                </a:rPr>
                <a:t>Referential Integrity</a:t>
              </a:r>
            </a:p>
          </p:txBody>
        </p:sp>
      </p:grpSp>
      <p:grpSp>
        <p:nvGrpSpPr>
          <p:cNvPr name="Group 37" id="37"/>
          <p:cNvGrpSpPr/>
          <p:nvPr/>
        </p:nvGrpSpPr>
        <p:grpSpPr>
          <a:xfrm rot="0">
            <a:off x="8323212" y="6131867"/>
            <a:ext cx="9205020" cy="694730"/>
            <a:chOff x="0" y="0"/>
            <a:chExt cx="12273360" cy="926307"/>
          </a:xfrm>
        </p:grpSpPr>
        <p:sp>
          <p:nvSpPr>
            <p:cNvPr name="Freeform 38" id="38"/>
            <p:cNvSpPr/>
            <p:nvPr/>
          </p:nvSpPr>
          <p:spPr>
            <a:xfrm flipH="false" flipV="false" rot="0">
              <a:off x="0" y="0"/>
              <a:ext cx="12273360" cy="926307"/>
            </a:xfrm>
            <a:custGeom>
              <a:avLst/>
              <a:gdLst/>
              <a:ahLst/>
              <a:cxnLst/>
              <a:rect r="r" b="b" t="t" l="l"/>
              <a:pathLst>
                <a:path h="926307" w="12273360">
                  <a:moveTo>
                    <a:pt x="0" y="0"/>
                  </a:moveTo>
                  <a:lnTo>
                    <a:pt x="12273360" y="0"/>
                  </a:lnTo>
                  <a:lnTo>
                    <a:pt x="12273360" y="926307"/>
                  </a:lnTo>
                  <a:lnTo>
                    <a:pt x="0" y="926307"/>
                  </a:lnTo>
                  <a:close/>
                </a:path>
              </a:pathLst>
            </a:custGeom>
            <a:solidFill>
              <a:srgbClr val="000000">
                <a:alpha val="0"/>
              </a:srgbClr>
            </a:solidFill>
          </p:spPr>
        </p:sp>
        <p:sp>
          <p:nvSpPr>
            <p:cNvPr name="TextBox 39" id="39"/>
            <p:cNvSpPr txBox="true"/>
            <p:nvPr/>
          </p:nvSpPr>
          <p:spPr>
            <a:xfrm>
              <a:off x="0" y="-57150"/>
              <a:ext cx="12273360" cy="983457"/>
            </a:xfrm>
            <a:prstGeom prst="rect">
              <a:avLst/>
            </a:prstGeom>
          </p:spPr>
          <p:txBody>
            <a:bodyPr anchor="t" rtlCol="false" tIns="0" lIns="0" bIns="0" rIns="0"/>
            <a:lstStyle/>
            <a:p>
              <a:pPr algn="l">
                <a:lnSpc>
                  <a:spcPts val="2687"/>
                </a:lnSpc>
              </a:pPr>
              <a:r>
                <a:rPr lang="en-US" sz="1687" spc="-33">
                  <a:solidFill>
                    <a:srgbClr val="272525"/>
                  </a:solidFill>
                  <a:latin typeface="Source Sans Pro"/>
                  <a:ea typeface="Source Sans Pro"/>
                  <a:cs typeface="Source Sans Pro"/>
                  <a:sym typeface="Source Sans Pro"/>
                </a:rPr>
                <a:t>Use foreign keys consistently to maintain proper relationships between tables and prevent orphaned records.</a:t>
              </a:r>
            </a:p>
          </p:txBody>
        </p:sp>
      </p:grpSp>
      <p:grpSp>
        <p:nvGrpSpPr>
          <p:cNvPr name="Group 40" id="40"/>
          <p:cNvGrpSpPr/>
          <p:nvPr/>
        </p:nvGrpSpPr>
        <p:grpSpPr>
          <a:xfrm rot="0">
            <a:off x="7613005" y="7283054"/>
            <a:ext cx="497979" cy="497979"/>
            <a:chOff x="0" y="0"/>
            <a:chExt cx="663972" cy="663972"/>
          </a:xfrm>
        </p:grpSpPr>
        <p:sp>
          <p:nvSpPr>
            <p:cNvPr name="Freeform 41" id="41"/>
            <p:cNvSpPr/>
            <p:nvPr/>
          </p:nvSpPr>
          <p:spPr>
            <a:xfrm flipH="false" flipV="false" rot="0">
              <a:off x="6350" y="6350"/>
              <a:ext cx="651256" cy="651256"/>
            </a:xfrm>
            <a:custGeom>
              <a:avLst/>
              <a:gdLst/>
              <a:ahLst/>
              <a:cxnLst/>
              <a:rect r="r" b="b" t="t" l="l"/>
              <a:pathLst>
                <a:path h="651256" w="651256">
                  <a:moveTo>
                    <a:pt x="0" y="121539"/>
                  </a:moveTo>
                  <a:cubicBezTo>
                    <a:pt x="0" y="54483"/>
                    <a:pt x="54483" y="0"/>
                    <a:pt x="121539" y="0"/>
                  </a:cubicBezTo>
                  <a:lnTo>
                    <a:pt x="529717" y="0"/>
                  </a:lnTo>
                  <a:cubicBezTo>
                    <a:pt x="596900" y="0"/>
                    <a:pt x="651256" y="54483"/>
                    <a:pt x="651256" y="121539"/>
                  </a:cubicBezTo>
                  <a:lnTo>
                    <a:pt x="651256" y="529717"/>
                  </a:lnTo>
                  <a:cubicBezTo>
                    <a:pt x="651256" y="596900"/>
                    <a:pt x="596773" y="651256"/>
                    <a:pt x="529717" y="651256"/>
                  </a:cubicBezTo>
                  <a:lnTo>
                    <a:pt x="121539" y="651256"/>
                  </a:lnTo>
                  <a:cubicBezTo>
                    <a:pt x="54483" y="651256"/>
                    <a:pt x="0" y="596900"/>
                    <a:pt x="0" y="529717"/>
                  </a:cubicBezTo>
                  <a:close/>
                </a:path>
              </a:pathLst>
            </a:custGeom>
            <a:solidFill>
              <a:srgbClr val="F0D4F7"/>
            </a:solidFill>
          </p:spPr>
        </p:sp>
        <p:sp>
          <p:nvSpPr>
            <p:cNvPr name="Freeform 42" id="42"/>
            <p:cNvSpPr/>
            <p:nvPr/>
          </p:nvSpPr>
          <p:spPr>
            <a:xfrm flipH="false" flipV="false" rot="0">
              <a:off x="0" y="0"/>
              <a:ext cx="663956" cy="663956"/>
            </a:xfrm>
            <a:custGeom>
              <a:avLst/>
              <a:gdLst/>
              <a:ahLst/>
              <a:cxnLst/>
              <a:rect r="r" b="b" t="t" l="l"/>
              <a:pathLst>
                <a:path h="663956" w="663956">
                  <a:moveTo>
                    <a:pt x="0" y="127889"/>
                  </a:moveTo>
                  <a:cubicBezTo>
                    <a:pt x="0" y="57277"/>
                    <a:pt x="57277" y="0"/>
                    <a:pt x="127889" y="0"/>
                  </a:cubicBezTo>
                  <a:lnTo>
                    <a:pt x="536067" y="0"/>
                  </a:lnTo>
                  <a:lnTo>
                    <a:pt x="536067" y="6350"/>
                  </a:lnTo>
                  <a:lnTo>
                    <a:pt x="536067" y="0"/>
                  </a:lnTo>
                  <a:cubicBezTo>
                    <a:pt x="606679" y="0"/>
                    <a:pt x="663956" y="57277"/>
                    <a:pt x="663956" y="127889"/>
                  </a:cubicBezTo>
                  <a:lnTo>
                    <a:pt x="657606" y="127889"/>
                  </a:lnTo>
                  <a:lnTo>
                    <a:pt x="663956" y="127889"/>
                  </a:lnTo>
                  <a:lnTo>
                    <a:pt x="663956" y="536067"/>
                  </a:lnTo>
                  <a:lnTo>
                    <a:pt x="657606" y="536067"/>
                  </a:lnTo>
                  <a:lnTo>
                    <a:pt x="663956" y="536067"/>
                  </a:lnTo>
                  <a:cubicBezTo>
                    <a:pt x="663956" y="606679"/>
                    <a:pt x="606679" y="663956"/>
                    <a:pt x="536067" y="663956"/>
                  </a:cubicBezTo>
                  <a:lnTo>
                    <a:pt x="536067" y="657606"/>
                  </a:lnTo>
                  <a:lnTo>
                    <a:pt x="536067" y="663956"/>
                  </a:lnTo>
                  <a:lnTo>
                    <a:pt x="127889" y="663956"/>
                  </a:lnTo>
                  <a:lnTo>
                    <a:pt x="127889" y="657606"/>
                  </a:lnTo>
                  <a:lnTo>
                    <a:pt x="127889" y="663956"/>
                  </a:lnTo>
                  <a:cubicBezTo>
                    <a:pt x="57277" y="663956"/>
                    <a:pt x="0" y="606679"/>
                    <a:pt x="0" y="536067"/>
                  </a:cubicBezTo>
                  <a:lnTo>
                    <a:pt x="0" y="127889"/>
                  </a:lnTo>
                  <a:lnTo>
                    <a:pt x="6350" y="127889"/>
                  </a:lnTo>
                  <a:lnTo>
                    <a:pt x="0" y="127889"/>
                  </a:lnTo>
                  <a:moveTo>
                    <a:pt x="12700" y="127889"/>
                  </a:moveTo>
                  <a:lnTo>
                    <a:pt x="12700" y="536067"/>
                  </a:lnTo>
                  <a:lnTo>
                    <a:pt x="6350" y="536067"/>
                  </a:lnTo>
                  <a:lnTo>
                    <a:pt x="12700" y="536067"/>
                  </a:lnTo>
                  <a:cubicBezTo>
                    <a:pt x="12700" y="599694"/>
                    <a:pt x="64262" y="651256"/>
                    <a:pt x="127889" y="651256"/>
                  </a:cubicBezTo>
                  <a:lnTo>
                    <a:pt x="536067" y="651256"/>
                  </a:lnTo>
                  <a:cubicBezTo>
                    <a:pt x="599694" y="651256"/>
                    <a:pt x="651256" y="599694"/>
                    <a:pt x="651256" y="536067"/>
                  </a:cubicBezTo>
                  <a:lnTo>
                    <a:pt x="651256" y="127889"/>
                  </a:lnTo>
                  <a:cubicBezTo>
                    <a:pt x="651256" y="64262"/>
                    <a:pt x="599694" y="12700"/>
                    <a:pt x="536067" y="12700"/>
                  </a:cubicBezTo>
                  <a:lnTo>
                    <a:pt x="127889" y="12700"/>
                  </a:lnTo>
                  <a:lnTo>
                    <a:pt x="127889" y="6350"/>
                  </a:lnTo>
                  <a:lnTo>
                    <a:pt x="127889" y="12700"/>
                  </a:lnTo>
                  <a:cubicBezTo>
                    <a:pt x="64262" y="12700"/>
                    <a:pt x="12700" y="64262"/>
                    <a:pt x="12700" y="127889"/>
                  </a:cubicBezTo>
                  <a:close/>
                </a:path>
              </a:pathLst>
            </a:custGeom>
            <a:solidFill>
              <a:srgbClr val="D6BADD"/>
            </a:solidFill>
          </p:spPr>
        </p:sp>
      </p:grpSp>
      <p:sp>
        <p:nvSpPr>
          <p:cNvPr name="Freeform 43" id="43" descr="preencoded.png"/>
          <p:cNvSpPr/>
          <p:nvPr/>
        </p:nvSpPr>
        <p:spPr>
          <a:xfrm flipH="false" flipV="false" rot="0">
            <a:off x="7708776" y="7340501"/>
            <a:ext cx="306438" cy="383084"/>
          </a:xfrm>
          <a:custGeom>
            <a:avLst/>
            <a:gdLst/>
            <a:ahLst/>
            <a:cxnLst/>
            <a:rect r="r" b="b" t="t" l="l"/>
            <a:pathLst>
              <a:path h="383084" w="306438">
                <a:moveTo>
                  <a:pt x="0" y="0"/>
                </a:moveTo>
                <a:lnTo>
                  <a:pt x="306438" y="0"/>
                </a:lnTo>
                <a:lnTo>
                  <a:pt x="306438" y="383084"/>
                </a:lnTo>
                <a:lnTo>
                  <a:pt x="0" y="383084"/>
                </a:lnTo>
                <a:lnTo>
                  <a:pt x="0" y="0"/>
                </a:lnTo>
                <a:close/>
              </a:path>
            </a:pathLst>
          </a:custGeom>
          <a:blipFill>
            <a:blip r:embed="rId10"/>
            <a:stretch>
              <a:fillRect l="-4" t="0" r="-4" b="0"/>
            </a:stretch>
          </a:blipFill>
        </p:spPr>
      </p:sp>
      <p:grpSp>
        <p:nvGrpSpPr>
          <p:cNvPr name="Group 44" id="44"/>
          <p:cNvGrpSpPr/>
          <p:nvPr/>
        </p:nvGrpSpPr>
        <p:grpSpPr>
          <a:xfrm rot="0">
            <a:off x="8323212" y="7287816"/>
            <a:ext cx="2554040" cy="319236"/>
            <a:chOff x="0" y="0"/>
            <a:chExt cx="3405387" cy="425648"/>
          </a:xfrm>
        </p:grpSpPr>
        <p:sp>
          <p:nvSpPr>
            <p:cNvPr name="Freeform 45" id="45"/>
            <p:cNvSpPr/>
            <p:nvPr/>
          </p:nvSpPr>
          <p:spPr>
            <a:xfrm flipH="false" flipV="false" rot="0">
              <a:off x="0" y="0"/>
              <a:ext cx="3405387" cy="425648"/>
            </a:xfrm>
            <a:custGeom>
              <a:avLst/>
              <a:gdLst/>
              <a:ahLst/>
              <a:cxnLst/>
              <a:rect r="r" b="b" t="t" l="l"/>
              <a:pathLst>
                <a:path h="425648" w="3405387">
                  <a:moveTo>
                    <a:pt x="0" y="0"/>
                  </a:moveTo>
                  <a:lnTo>
                    <a:pt x="3405387" y="0"/>
                  </a:lnTo>
                  <a:lnTo>
                    <a:pt x="3405387" y="425648"/>
                  </a:lnTo>
                  <a:lnTo>
                    <a:pt x="0" y="425648"/>
                  </a:lnTo>
                  <a:close/>
                </a:path>
              </a:pathLst>
            </a:custGeom>
            <a:solidFill>
              <a:srgbClr val="000000">
                <a:alpha val="0"/>
              </a:srgbClr>
            </a:solidFill>
          </p:spPr>
        </p:sp>
        <p:sp>
          <p:nvSpPr>
            <p:cNvPr name="TextBox 46" id="46"/>
            <p:cNvSpPr txBox="true"/>
            <p:nvPr/>
          </p:nvSpPr>
          <p:spPr>
            <a:xfrm>
              <a:off x="0" y="-19050"/>
              <a:ext cx="3405387" cy="444698"/>
            </a:xfrm>
            <a:prstGeom prst="rect">
              <a:avLst/>
            </a:prstGeom>
          </p:spPr>
          <p:txBody>
            <a:bodyPr anchor="t" rtlCol="false" tIns="0" lIns="0" bIns="0" rIns="0"/>
            <a:lstStyle/>
            <a:p>
              <a:pPr algn="l">
                <a:lnSpc>
                  <a:spcPts val="2500"/>
                </a:lnSpc>
              </a:pPr>
              <a:r>
                <a:rPr lang="en-US" b="true" sz="2000" spc="-40">
                  <a:solidFill>
                    <a:srgbClr val="272525"/>
                  </a:solidFill>
                  <a:latin typeface="Source Serif Pro Bold"/>
                  <a:ea typeface="Source Serif Pro Bold"/>
                  <a:cs typeface="Source Serif Pro Bold"/>
                  <a:sym typeface="Source Serif Pro Bold"/>
                </a:rPr>
                <a:t>Regular Backups</a:t>
              </a:r>
            </a:p>
          </p:txBody>
        </p:sp>
      </p:grpSp>
      <p:grpSp>
        <p:nvGrpSpPr>
          <p:cNvPr name="Group 47" id="47"/>
          <p:cNvGrpSpPr/>
          <p:nvPr/>
        </p:nvGrpSpPr>
        <p:grpSpPr>
          <a:xfrm rot="0">
            <a:off x="8323212" y="7737276"/>
            <a:ext cx="9205020" cy="347365"/>
            <a:chOff x="0" y="0"/>
            <a:chExt cx="12273360" cy="463153"/>
          </a:xfrm>
        </p:grpSpPr>
        <p:sp>
          <p:nvSpPr>
            <p:cNvPr name="Freeform 48" id="48"/>
            <p:cNvSpPr/>
            <p:nvPr/>
          </p:nvSpPr>
          <p:spPr>
            <a:xfrm flipH="false" flipV="false" rot="0">
              <a:off x="0" y="0"/>
              <a:ext cx="12273360" cy="463153"/>
            </a:xfrm>
            <a:custGeom>
              <a:avLst/>
              <a:gdLst/>
              <a:ahLst/>
              <a:cxnLst/>
              <a:rect r="r" b="b" t="t" l="l"/>
              <a:pathLst>
                <a:path h="463153" w="12273360">
                  <a:moveTo>
                    <a:pt x="0" y="0"/>
                  </a:moveTo>
                  <a:lnTo>
                    <a:pt x="12273360" y="0"/>
                  </a:lnTo>
                  <a:lnTo>
                    <a:pt x="12273360" y="463153"/>
                  </a:lnTo>
                  <a:lnTo>
                    <a:pt x="0" y="463153"/>
                  </a:lnTo>
                  <a:close/>
                </a:path>
              </a:pathLst>
            </a:custGeom>
            <a:solidFill>
              <a:srgbClr val="000000">
                <a:alpha val="0"/>
              </a:srgbClr>
            </a:solidFill>
          </p:spPr>
        </p:sp>
        <p:sp>
          <p:nvSpPr>
            <p:cNvPr name="TextBox 49" id="49"/>
            <p:cNvSpPr txBox="true"/>
            <p:nvPr/>
          </p:nvSpPr>
          <p:spPr>
            <a:xfrm>
              <a:off x="0" y="-57150"/>
              <a:ext cx="12273360" cy="520303"/>
            </a:xfrm>
            <a:prstGeom prst="rect">
              <a:avLst/>
            </a:prstGeom>
          </p:spPr>
          <p:txBody>
            <a:bodyPr anchor="t" rtlCol="false" tIns="0" lIns="0" bIns="0" rIns="0"/>
            <a:lstStyle/>
            <a:p>
              <a:pPr algn="l">
                <a:lnSpc>
                  <a:spcPts val="2687"/>
                </a:lnSpc>
              </a:pPr>
              <a:r>
                <a:rPr lang="en-US" sz="1687" spc="-33">
                  <a:solidFill>
                    <a:srgbClr val="272525"/>
                  </a:solidFill>
                  <a:latin typeface="Source Sans Pro"/>
                  <a:ea typeface="Source Sans Pro"/>
                  <a:cs typeface="Source Sans Pro"/>
                  <a:sym typeface="Source Sans Pro"/>
                </a:rPr>
                <a:t>Implement periodic database backups to prevent data loss and enable recovery in case of system failures.</a:t>
              </a:r>
            </a:p>
          </p:txBody>
        </p:sp>
      </p:grpSp>
      <p:grpSp>
        <p:nvGrpSpPr>
          <p:cNvPr name="Group 50" id="50"/>
          <p:cNvGrpSpPr/>
          <p:nvPr/>
        </p:nvGrpSpPr>
        <p:grpSpPr>
          <a:xfrm rot="0">
            <a:off x="7617767" y="8328869"/>
            <a:ext cx="9910465" cy="694730"/>
            <a:chOff x="0" y="0"/>
            <a:chExt cx="13213953" cy="926307"/>
          </a:xfrm>
        </p:grpSpPr>
        <p:sp>
          <p:nvSpPr>
            <p:cNvPr name="Freeform 51" id="51"/>
            <p:cNvSpPr/>
            <p:nvPr/>
          </p:nvSpPr>
          <p:spPr>
            <a:xfrm flipH="false" flipV="false" rot="0">
              <a:off x="0" y="0"/>
              <a:ext cx="13213953" cy="926307"/>
            </a:xfrm>
            <a:custGeom>
              <a:avLst/>
              <a:gdLst/>
              <a:ahLst/>
              <a:cxnLst/>
              <a:rect r="r" b="b" t="t" l="l"/>
              <a:pathLst>
                <a:path h="926307" w="13213953">
                  <a:moveTo>
                    <a:pt x="0" y="0"/>
                  </a:moveTo>
                  <a:lnTo>
                    <a:pt x="13213953" y="0"/>
                  </a:lnTo>
                  <a:lnTo>
                    <a:pt x="13213953" y="926307"/>
                  </a:lnTo>
                  <a:lnTo>
                    <a:pt x="0" y="926307"/>
                  </a:lnTo>
                  <a:close/>
                </a:path>
              </a:pathLst>
            </a:custGeom>
            <a:solidFill>
              <a:srgbClr val="000000">
                <a:alpha val="0"/>
              </a:srgbClr>
            </a:solidFill>
          </p:spPr>
        </p:sp>
        <p:sp>
          <p:nvSpPr>
            <p:cNvPr name="TextBox 52" id="52"/>
            <p:cNvSpPr txBox="true"/>
            <p:nvPr/>
          </p:nvSpPr>
          <p:spPr>
            <a:xfrm>
              <a:off x="0" y="-57150"/>
              <a:ext cx="13213953" cy="983457"/>
            </a:xfrm>
            <a:prstGeom prst="rect">
              <a:avLst/>
            </a:prstGeom>
          </p:spPr>
          <p:txBody>
            <a:bodyPr anchor="t" rtlCol="false" tIns="0" lIns="0" bIns="0" rIns="0"/>
            <a:lstStyle/>
            <a:p>
              <a:pPr algn="l">
                <a:lnSpc>
                  <a:spcPts val="2687"/>
                </a:lnSpc>
              </a:pPr>
              <a:r>
                <a:rPr lang="en-US" sz="1687" spc="-33">
                  <a:solidFill>
                    <a:srgbClr val="272525"/>
                  </a:solidFill>
                  <a:latin typeface="Source Sans Pro"/>
                  <a:ea typeface="Source Sans Pro"/>
                  <a:cs typeface="Source Sans Pro"/>
                  <a:sym typeface="Source Sans Pro"/>
                </a:rPr>
                <a:t>Following these best practices ensures the database remains reliable, accurate, and efficient. Proper maintenance routines protect data integrity while supporting the growing needs of the retail business.</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Id5"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6" id="6" descr="preencoded.png"/>
          <p:cNvSpPr/>
          <p:nvPr/>
        </p:nvSpPr>
        <p:spPr>
          <a:xfrm flipH="false" flipV="false" rot="0">
            <a:off x="0" y="0"/>
            <a:ext cx="6858000" cy="10287149"/>
          </a:xfrm>
          <a:custGeom>
            <a:avLst/>
            <a:gdLst/>
            <a:ahLst/>
            <a:cxnLst/>
            <a:rect r="r" b="b" t="t" l="l"/>
            <a:pathLst>
              <a:path h="10287149" w="6858000">
                <a:moveTo>
                  <a:pt x="0" y="0"/>
                </a:moveTo>
                <a:lnTo>
                  <a:pt x="6858000" y="0"/>
                </a:lnTo>
                <a:lnTo>
                  <a:pt x="6858000" y="10287149"/>
                </a:lnTo>
                <a:lnTo>
                  <a:pt x="0" y="10287149"/>
                </a:lnTo>
                <a:lnTo>
                  <a:pt x="0" y="0"/>
                </a:lnTo>
                <a:close/>
              </a:path>
            </a:pathLst>
          </a:custGeom>
          <a:blipFill>
            <a:blip r:embed="rId6"/>
            <a:stretch>
              <a:fillRect l="0" t="0" r="0" b="0"/>
            </a:stretch>
          </a:blipFill>
        </p:spPr>
      </p:sp>
      <p:grpSp>
        <p:nvGrpSpPr>
          <p:cNvPr name="Group 7" id="7"/>
          <p:cNvGrpSpPr/>
          <p:nvPr/>
        </p:nvGrpSpPr>
        <p:grpSpPr>
          <a:xfrm rot="0">
            <a:off x="7650510" y="622696"/>
            <a:ext cx="8150126" cy="666006"/>
            <a:chOff x="0" y="0"/>
            <a:chExt cx="10866835" cy="888008"/>
          </a:xfrm>
        </p:grpSpPr>
        <p:sp>
          <p:nvSpPr>
            <p:cNvPr name="Freeform 8" id="8"/>
            <p:cNvSpPr/>
            <p:nvPr/>
          </p:nvSpPr>
          <p:spPr>
            <a:xfrm flipH="false" flipV="false" rot="0">
              <a:off x="0" y="0"/>
              <a:ext cx="10866835" cy="888008"/>
            </a:xfrm>
            <a:custGeom>
              <a:avLst/>
              <a:gdLst/>
              <a:ahLst/>
              <a:cxnLst/>
              <a:rect r="r" b="b" t="t" l="l"/>
              <a:pathLst>
                <a:path h="888008" w="10866835">
                  <a:moveTo>
                    <a:pt x="0" y="0"/>
                  </a:moveTo>
                  <a:lnTo>
                    <a:pt x="10866835" y="0"/>
                  </a:lnTo>
                  <a:lnTo>
                    <a:pt x="10866835" y="888008"/>
                  </a:lnTo>
                  <a:lnTo>
                    <a:pt x="0" y="888008"/>
                  </a:lnTo>
                  <a:close/>
                </a:path>
              </a:pathLst>
            </a:custGeom>
            <a:solidFill>
              <a:srgbClr val="000000">
                <a:alpha val="0"/>
              </a:srgbClr>
            </a:solidFill>
          </p:spPr>
        </p:sp>
        <p:sp>
          <p:nvSpPr>
            <p:cNvPr name="TextBox 9" id="9"/>
            <p:cNvSpPr txBox="true"/>
            <p:nvPr/>
          </p:nvSpPr>
          <p:spPr>
            <a:xfrm>
              <a:off x="0" y="-9525"/>
              <a:ext cx="10866835" cy="897533"/>
            </a:xfrm>
            <a:prstGeom prst="rect">
              <a:avLst/>
            </a:prstGeom>
          </p:spPr>
          <p:txBody>
            <a:bodyPr anchor="t" rtlCol="false" tIns="0" lIns="0" bIns="0" rIns="0"/>
            <a:lstStyle/>
            <a:p>
              <a:pPr algn="l">
                <a:lnSpc>
                  <a:spcPts val="5187"/>
                </a:lnSpc>
              </a:pPr>
              <a:r>
                <a:rPr lang="en-US" b="true" sz="4187" spc="-83">
                  <a:solidFill>
                    <a:srgbClr val="000000"/>
                  </a:solidFill>
                  <a:latin typeface="Source Serif Pro Bold"/>
                  <a:ea typeface="Source Serif Pro Bold"/>
                  <a:cs typeface="Source Serif Pro Bold"/>
                  <a:sym typeface="Source Serif Pro Bold"/>
                </a:rPr>
                <a:t>Benefits and Future Enhancements</a:t>
              </a:r>
            </a:p>
          </p:txBody>
        </p:sp>
      </p:grpSp>
      <p:grpSp>
        <p:nvGrpSpPr>
          <p:cNvPr name="Group 10" id="10"/>
          <p:cNvGrpSpPr/>
          <p:nvPr/>
        </p:nvGrpSpPr>
        <p:grpSpPr>
          <a:xfrm rot="0">
            <a:off x="7650510" y="1741438"/>
            <a:ext cx="4752677" cy="747117"/>
            <a:chOff x="0" y="0"/>
            <a:chExt cx="6336903" cy="996157"/>
          </a:xfrm>
        </p:grpSpPr>
        <p:sp>
          <p:nvSpPr>
            <p:cNvPr name="Freeform 11" id="11"/>
            <p:cNvSpPr/>
            <p:nvPr/>
          </p:nvSpPr>
          <p:spPr>
            <a:xfrm flipH="false" flipV="false" rot="0">
              <a:off x="0" y="0"/>
              <a:ext cx="6336904" cy="996157"/>
            </a:xfrm>
            <a:custGeom>
              <a:avLst/>
              <a:gdLst/>
              <a:ahLst/>
              <a:cxnLst/>
              <a:rect r="r" b="b" t="t" l="l"/>
              <a:pathLst>
                <a:path h="996157" w="6336904">
                  <a:moveTo>
                    <a:pt x="0" y="0"/>
                  </a:moveTo>
                  <a:lnTo>
                    <a:pt x="6336904" y="0"/>
                  </a:lnTo>
                  <a:lnTo>
                    <a:pt x="6336904" y="996157"/>
                  </a:lnTo>
                  <a:lnTo>
                    <a:pt x="0" y="996157"/>
                  </a:lnTo>
                  <a:close/>
                </a:path>
              </a:pathLst>
            </a:custGeom>
            <a:solidFill>
              <a:srgbClr val="000000">
                <a:alpha val="0"/>
              </a:srgbClr>
            </a:solidFill>
          </p:spPr>
        </p:sp>
        <p:sp>
          <p:nvSpPr>
            <p:cNvPr name="TextBox 12" id="12"/>
            <p:cNvSpPr txBox="true"/>
            <p:nvPr/>
          </p:nvSpPr>
          <p:spPr>
            <a:xfrm>
              <a:off x="0" y="104775"/>
              <a:ext cx="6336903" cy="891382"/>
            </a:xfrm>
            <a:prstGeom prst="rect">
              <a:avLst/>
            </a:prstGeom>
          </p:spPr>
          <p:txBody>
            <a:bodyPr anchor="t" rtlCol="false" tIns="0" lIns="0" bIns="0" rIns="0"/>
            <a:lstStyle/>
            <a:p>
              <a:pPr algn="ctr">
                <a:lnSpc>
                  <a:spcPts val="5875"/>
                </a:lnSpc>
              </a:pPr>
              <a:r>
                <a:rPr lang="en-US" b="true" sz="5875" spc="-117">
                  <a:solidFill>
                    <a:srgbClr val="272525"/>
                  </a:solidFill>
                  <a:latin typeface="Source Serif Pro Bold"/>
                  <a:ea typeface="Source Serif Pro Bold"/>
                  <a:cs typeface="Source Serif Pro Bold"/>
                  <a:sym typeface="Source Serif Pro Bold"/>
                </a:rPr>
                <a:t>7</a:t>
              </a:r>
            </a:p>
          </p:txBody>
        </p:sp>
      </p:grpSp>
      <p:grpSp>
        <p:nvGrpSpPr>
          <p:cNvPr name="Group 13" id="13"/>
          <p:cNvGrpSpPr/>
          <p:nvPr/>
        </p:nvGrpSpPr>
        <p:grpSpPr>
          <a:xfrm rot="0">
            <a:off x="8694836" y="2771477"/>
            <a:ext cx="2664024" cy="332929"/>
            <a:chOff x="0" y="0"/>
            <a:chExt cx="3552032" cy="443905"/>
          </a:xfrm>
        </p:grpSpPr>
        <p:sp>
          <p:nvSpPr>
            <p:cNvPr name="Freeform 14" id="14"/>
            <p:cNvSpPr/>
            <p:nvPr/>
          </p:nvSpPr>
          <p:spPr>
            <a:xfrm flipH="false" flipV="false" rot="0">
              <a:off x="0" y="0"/>
              <a:ext cx="3552032" cy="443905"/>
            </a:xfrm>
            <a:custGeom>
              <a:avLst/>
              <a:gdLst/>
              <a:ahLst/>
              <a:cxnLst/>
              <a:rect r="r" b="b" t="t" l="l"/>
              <a:pathLst>
                <a:path h="443905" w="3552032">
                  <a:moveTo>
                    <a:pt x="0" y="0"/>
                  </a:moveTo>
                  <a:lnTo>
                    <a:pt x="3552032" y="0"/>
                  </a:lnTo>
                  <a:lnTo>
                    <a:pt x="3552032" y="443905"/>
                  </a:lnTo>
                  <a:lnTo>
                    <a:pt x="0" y="443905"/>
                  </a:lnTo>
                  <a:close/>
                </a:path>
              </a:pathLst>
            </a:custGeom>
            <a:solidFill>
              <a:srgbClr val="000000">
                <a:alpha val="0"/>
              </a:srgbClr>
            </a:solidFill>
          </p:spPr>
        </p:sp>
        <p:sp>
          <p:nvSpPr>
            <p:cNvPr name="TextBox 15" id="15"/>
            <p:cNvSpPr txBox="true"/>
            <p:nvPr/>
          </p:nvSpPr>
          <p:spPr>
            <a:xfrm>
              <a:off x="0" y="-19050"/>
              <a:ext cx="3552032" cy="462955"/>
            </a:xfrm>
            <a:prstGeom prst="rect">
              <a:avLst/>
            </a:prstGeom>
          </p:spPr>
          <p:txBody>
            <a:bodyPr anchor="t" rtlCol="false" tIns="0" lIns="0" bIns="0" rIns="0"/>
            <a:lstStyle/>
            <a:p>
              <a:pPr algn="ctr">
                <a:lnSpc>
                  <a:spcPts val="2562"/>
                </a:lnSpc>
              </a:pPr>
              <a:r>
                <a:rPr lang="en-US" b="true" sz="2062" spc="-42">
                  <a:solidFill>
                    <a:srgbClr val="272525"/>
                  </a:solidFill>
                  <a:latin typeface="Source Serif Pro Bold"/>
                  <a:ea typeface="Source Serif Pro Bold"/>
                  <a:cs typeface="Source Serif Pro Bold"/>
                  <a:sym typeface="Source Serif Pro Bold"/>
                </a:rPr>
                <a:t>Key Benefits</a:t>
              </a:r>
            </a:p>
          </p:txBody>
        </p:sp>
      </p:grpSp>
      <p:grpSp>
        <p:nvGrpSpPr>
          <p:cNvPr name="Group 16" id="16"/>
          <p:cNvGrpSpPr/>
          <p:nvPr/>
        </p:nvGrpSpPr>
        <p:grpSpPr>
          <a:xfrm rot="0">
            <a:off x="7650510" y="3240137"/>
            <a:ext cx="4752677" cy="724792"/>
            <a:chOff x="0" y="0"/>
            <a:chExt cx="6336903" cy="966390"/>
          </a:xfrm>
        </p:grpSpPr>
        <p:sp>
          <p:nvSpPr>
            <p:cNvPr name="Freeform 17" id="17"/>
            <p:cNvSpPr/>
            <p:nvPr/>
          </p:nvSpPr>
          <p:spPr>
            <a:xfrm flipH="false" flipV="false" rot="0">
              <a:off x="0" y="0"/>
              <a:ext cx="6336904" cy="966390"/>
            </a:xfrm>
            <a:custGeom>
              <a:avLst/>
              <a:gdLst/>
              <a:ahLst/>
              <a:cxnLst/>
              <a:rect r="r" b="b" t="t" l="l"/>
              <a:pathLst>
                <a:path h="966390" w="6336904">
                  <a:moveTo>
                    <a:pt x="0" y="0"/>
                  </a:moveTo>
                  <a:lnTo>
                    <a:pt x="6336904" y="0"/>
                  </a:lnTo>
                  <a:lnTo>
                    <a:pt x="6336904" y="966390"/>
                  </a:lnTo>
                  <a:lnTo>
                    <a:pt x="0" y="966390"/>
                  </a:lnTo>
                  <a:close/>
                </a:path>
              </a:pathLst>
            </a:custGeom>
            <a:solidFill>
              <a:srgbClr val="000000">
                <a:alpha val="0"/>
              </a:srgbClr>
            </a:solidFill>
          </p:spPr>
        </p:sp>
        <p:sp>
          <p:nvSpPr>
            <p:cNvPr name="TextBox 18" id="18"/>
            <p:cNvSpPr txBox="true"/>
            <p:nvPr/>
          </p:nvSpPr>
          <p:spPr>
            <a:xfrm>
              <a:off x="0" y="-66675"/>
              <a:ext cx="6336903" cy="1033065"/>
            </a:xfrm>
            <a:prstGeom prst="rect">
              <a:avLst/>
            </a:prstGeom>
          </p:spPr>
          <p:txBody>
            <a:bodyPr anchor="t" rtlCol="false" tIns="0" lIns="0" bIns="0" rIns="0"/>
            <a:lstStyle/>
            <a:p>
              <a:pPr algn="ctr">
                <a:lnSpc>
                  <a:spcPts val="2812"/>
                </a:lnSpc>
              </a:pPr>
              <a:r>
                <a:rPr lang="en-US" sz="1750" spc="-36">
                  <a:solidFill>
                    <a:srgbClr val="272525"/>
                  </a:solidFill>
                  <a:latin typeface="Source Sans Pro"/>
                  <a:ea typeface="Source Sans Pro"/>
                  <a:cs typeface="Source Sans Pro"/>
                  <a:sym typeface="Source Sans Pro"/>
                </a:rPr>
                <a:t>From efficient data management to enhanced customer insights</a:t>
              </a:r>
            </a:p>
          </p:txBody>
        </p:sp>
      </p:grpSp>
      <p:grpSp>
        <p:nvGrpSpPr>
          <p:cNvPr name="Group 19" id="19"/>
          <p:cNvGrpSpPr/>
          <p:nvPr/>
        </p:nvGrpSpPr>
        <p:grpSpPr>
          <a:xfrm rot="0">
            <a:off x="12742812" y="1741438"/>
            <a:ext cx="4752677" cy="747117"/>
            <a:chOff x="0" y="0"/>
            <a:chExt cx="6336903" cy="996157"/>
          </a:xfrm>
        </p:grpSpPr>
        <p:sp>
          <p:nvSpPr>
            <p:cNvPr name="Freeform 20" id="20"/>
            <p:cNvSpPr/>
            <p:nvPr/>
          </p:nvSpPr>
          <p:spPr>
            <a:xfrm flipH="false" flipV="false" rot="0">
              <a:off x="0" y="0"/>
              <a:ext cx="6336904" cy="996157"/>
            </a:xfrm>
            <a:custGeom>
              <a:avLst/>
              <a:gdLst/>
              <a:ahLst/>
              <a:cxnLst/>
              <a:rect r="r" b="b" t="t" l="l"/>
              <a:pathLst>
                <a:path h="996157" w="6336904">
                  <a:moveTo>
                    <a:pt x="0" y="0"/>
                  </a:moveTo>
                  <a:lnTo>
                    <a:pt x="6336904" y="0"/>
                  </a:lnTo>
                  <a:lnTo>
                    <a:pt x="6336904" y="996157"/>
                  </a:lnTo>
                  <a:lnTo>
                    <a:pt x="0" y="996157"/>
                  </a:lnTo>
                  <a:close/>
                </a:path>
              </a:pathLst>
            </a:custGeom>
            <a:solidFill>
              <a:srgbClr val="000000">
                <a:alpha val="0"/>
              </a:srgbClr>
            </a:solidFill>
          </p:spPr>
        </p:sp>
        <p:sp>
          <p:nvSpPr>
            <p:cNvPr name="TextBox 21" id="21"/>
            <p:cNvSpPr txBox="true"/>
            <p:nvPr/>
          </p:nvSpPr>
          <p:spPr>
            <a:xfrm>
              <a:off x="0" y="104775"/>
              <a:ext cx="6336903" cy="891382"/>
            </a:xfrm>
            <a:prstGeom prst="rect">
              <a:avLst/>
            </a:prstGeom>
          </p:spPr>
          <p:txBody>
            <a:bodyPr anchor="t" rtlCol="false" tIns="0" lIns="0" bIns="0" rIns="0"/>
            <a:lstStyle/>
            <a:p>
              <a:pPr algn="ctr">
                <a:lnSpc>
                  <a:spcPts val="5875"/>
                </a:lnSpc>
              </a:pPr>
              <a:r>
                <a:rPr lang="en-US" b="true" sz="5875" spc="-117">
                  <a:solidFill>
                    <a:srgbClr val="272525"/>
                  </a:solidFill>
                  <a:latin typeface="Source Serif Pro Bold"/>
                  <a:ea typeface="Source Serif Pro Bold"/>
                  <a:cs typeface="Source Serif Pro Bold"/>
                  <a:sym typeface="Source Serif Pro Bold"/>
                </a:rPr>
                <a:t>6</a:t>
              </a:r>
            </a:p>
          </p:txBody>
        </p:sp>
      </p:grpSp>
      <p:grpSp>
        <p:nvGrpSpPr>
          <p:cNvPr name="Group 22" id="22"/>
          <p:cNvGrpSpPr/>
          <p:nvPr/>
        </p:nvGrpSpPr>
        <p:grpSpPr>
          <a:xfrm rot="0">
            <a:off x="13787140" y="2771477"/>
            <a:ext cx="2664024" cy="332929"/>
            <a:chOff x="0" y="0"/>
            <a:chExt cx="3552032" cy="443905"/>
          </a:xfrm>
        </p:grpSpPr>
        <p:sp>
          <p:nvSpPr>
            <p:cNvPr name="Freeform 23" id="23"/>
            <p:cNvSpPr/>
            <p:nvPr/>
          </p:nvSpPr>
          <p:spPr>
            <a:xfrm flipH="false" flipV="false" rot="0">
              <a:off x="0" y="0"/>
              <a:ext cx="3552032" cy="443905"/>
            </a:xfrm>
            <a:custGeom>
              <a:avLst/>
              <a:gdLst/>
              <a:ahLst/>
              <a:cxnLst/>
              <a:rect r="r" b="b" t="t" l="l"/>
              <a:pathLst>
                <a:path h="443905" w="3552032">
                  <a:moveTo>
                    <a:pt x="0" y="0"/>
                  </a:moveTo>
                  <a:lnTo>
                    <a:pt x="3552032" y="0"/>
                  </a:lnTo>
                  <a:lnTo>
                    <a:pt x="3552032" y="443905"/>
                  </a:lnTo>
                  <a:lnTo>
                    <a:pt x="0" y="443905"/>
                  </a:lnTo>
                  <a:close/>
                </a:path>
              </a:pathLst>
            </a:custGeom>
            <a:solidFill>
              <a:srgbClr val="000000">
                <a:alpha val="0"/>
              </a:srgbClr>
            </a:solidFill>
          </p:spPr>
        </p:sp>
        <p:sp>
          <p:nvSpPr>
            <p:cNvPr name="TextBox 24" id="24"/>
            <p:cNvSpPr txBox="true"/>
            <p:nvPr/>
          </p:nvSpPr>
          <p:spPr>
            <a:xfrm>
              <a:off x="0" y="-19050"/>
              <a:ext cx="3552032" cy="462955"/>
            </a:xfrm>
            <a:prstGeom prst="rect">
              <a:avLst/>
            </a:prstGeom>
          </p:spPr>
          <p:txBody>
            <a:bodyPr anchor="t" rtlCol="false" tIns="0" lIns="0" bIns="0" rIns="0"/>
            <a:lstStyle/>
            <a:p>
              <a:pPr algn="ctr">
                <a:lnSpc>
                  <a:spcPts val="2562"/>
                </a:lnSpc>
              </a:pPr>
              <a:r>
                <a:rPr lang="en-US" b="true" sz="2062" spc="-42">
                  <a:solidFill>
                    <a:srgbClr val="272525"/>
                  </a:solidFill>
                  <a:latin typeface="Source Serif Pro Bold"/>
                  <a:ea typeface="Source Serif Pro Bold"/>
                  <a:cs typeface="Source Serif Pro Bold"/>
                  <a:sym typeface="Source Serif Pro Bold"/>
                </a:rPr>
                <a:t>Future Enhancements</a:t>
              </a:r>
            </a:p>
          </p:txBody>
        </p:sp>
      </p:grpSp>
      <p:grpSp>
        <p:nvGrpSpPr>
          <p:cNvPr name="Group 25" id="25"/>
          <p:cNvGrpSpPr/>
          <p:nvPr/>
        </p:nvGrpSpPr>
        <p:grpSpPr>
          <a:xfrm rot="0">
            <a:off x="12742812" y="3240137"/>
            <a:ext cx="4752677" cy="362396"/>
            <a:chOff x="0" y="0"/>
            <a:chExt cx="6336903" cy="483195"/>
          </a:xfrm>
        </p:grpSpPr>
        <p:sp>
          <p:nvSpPr>
            <p:cNvPr name="Freeform 26" id="26"/>
            <p:cNvSpPr/>
            <p:nvPr/>
          </p:nvSpPr>
          <p:spPr>
            <a:xfrm flipH="false" flipV="false" rot="0">
              <a:off x="0" y="0"/>
              <a:ext cx="6336904" cy="483195"/>
            </a:xfrm>
            <a:custGeom>
              <a:avLst/>
              <a:gdLst/>
              <a:ahLst/>
              <a:cxnLst/>
              <a:rect r="r" b="b" t="t" l="l"/>
              <a:pathLst>
                <a:path h="483195" w="6336904">
                  <a:moveTo>
                    <a:pt x="0" y="0"/>
                  </a:moveTo>
                  <a:lnTo>
                    <a:pt x="6336904" y="0"/>
                  </a:lnTo>
                  <a:lnTo>
                    <a:pt x="6336904" y="483195"/>
                  </a:lnTo>
                  <a:lnTo>
                    <a:pt x="0" y="483195"/>
                  </a:lnTo>
                  <a:close/>
                </a:path>
              </a:pathLst>
            </a:custGeom>
            <a:solidFill>
              <a:srgbClr val="000000">
                <a:alpha val="0"/>
              </a:srgbClr>
            </a:solidFill>
          </p:spPr>
        </p:sp>
        <p:sp>
          <p:nvSpPr>
            <p:cNvPr name="TextBox 27" id="27"/>
            <p:cNvSpPr txBox="true"/>
            <p:nvPr/>
          </p:nvSpPr>
          <p:spPr>
            <a:xfrm>
              <a:off x="0" y="-66675"/>
              <a:ext cx="6336903" cy="549870"/>
            </a:xfrm>
            <a:prstGeom prst="rect">
              <a:avLst/>
            </a:prstGeom>
          </p:spPr>
          <p:txBody>
            <a:bodyPr anchor="t" rtlCol="false" tIns="0" lIns="0" bIns="0" rIns="0"/>
            <a:lstStyle/>
            <a:p>
              <a:pPr algn="ctr">
                <a:lnSpc>
                  <a:spcPts val="2812"/>
                </a:lnSpc>
              </a:pPr>
              <a:r>
                <a:rPr lang="en-US" sz="1750" spc="-36">
                  <a:solidFill>
                    <a:srgbClr val="272525"/>
                  </a:solidFill>
                  <a:latin typeface="Source Sans Pro"/>
                  <a:ea typeface="Source Sans Pro"/>
                  <a:cs typeface="Source Sans Pro"/>
                  <a:sym typeface="Source Sans Pro"/>
                </a:rPr>
                <a:t>Planned improvements to extend functionality</a:t>
              </a:r>
            </a:p>
          </p:txBody>
        </p:sp>
      </p:grpSp>
      <p:grpSp>
        <p:nvGrpSpPr>
          <p:cNvPr name="Group 28" id="28"/>
          <p:cNvGrpSpPr/>
          <p:nvPr/>
        </p:nvGrpSpPr>
        <p:grpSpPr>
          <a:xfrm rot="0">
            <a:off x="10196661" y="4757291"/>
            <a:ext cx="4752677" cy="747118"/>
            <a:chOff x="0" y="0"/>
            <a:chExt cx="6336903" cy="996157"/>
          </a:xfrm>
        </p:grpSpPr>
        <p:sp>
          <p:nvSpPr>
            <p:cNvPr name="Freeform 29" id="29"/>
            <p:cNvSpPr/>
            <p:nvPr/>
          </p:nvSpPr>
          <p:spPr>
            <a:xfrm flipH="false" flipV="false" rot="0">
              <a:off x="0" y="0"/>
              <a:ext cx="6336904" cy="996157"/>
            </a:xfrm>
            <a:custGeom>
              <a:avLst/>
              <a:gdLst/>
              <a:ahLst/>
              <a:cxnLst/>
              <a:rect r="r" b="b" t="t" l="l"/>
              <a:pathLst>
                <a:path h="996157" w="6336904">
                  <a:moveTo>
                    <a:pt x="0" y="0"/>
                  </a:moveTo>
                  <a:lnTo>
                    <a:pt x="6336904" y="0"/>
                  </a:lnTo>
                  <a:lnTo>
                    <a:pt x="6336904" y="996157"/>
                  </a:lnTo>
                  <a:lnTo>
                    <a:pt x="0" y="996157"/>
                  </a:lnTo>
                  <a:close/>
                </a:path>
              </a:pathLst>
            </a:custGeom>
            <a:solidFill>
              <a:srgbClr val="000000">
                <a:alpha val="0"/>
              </a:srgbClr>
            </a:solidFill>
          </p:spPr>
        </p:sp>
        <p:sp>
          <p:nvSpPr>
            <p:cNvPr name="TextBox 30" id="30"/>
            <p:cNvSpPr txBox="true"/>
            <p:nvPr/>
          </p:nvSpPr>
          <p:spPr>
            <a:xfrm>
              <a:off x="0" y="104775"/>
              <a:ext cx="6336903" cy="891382"/>
            </a:xfrm>
            <a:prstGeom prst="rect">
              <a:avLst/>
            </a:prstGeom>
          </p:spPr>
          <p:txBody>
            <a:bodyPr anchor="t" rtlCol="false" tIns="0" lIns="0" bIns="0" rIns="0"/>
            <a:lstStyle/>
            <a:p>
              <a:pPr algn="ctr">
                <a:lnSpc>
                  <a:spcPts val="5875"/>
                </a:lnSpc>
              </a:pPr>
              <a:r>
                <a:rPr lang="en-US" b="true" sz="5875" spc="-117">
                  <a:solidFill>
                    <a:srgbClr val="272525"/>
                  </a:solidFill>
                  <a:latin typeface="Source Serif Pro Bold"/>
                  <a:ea typeface="Source Serif Pro Bold"/>
                  <a:cs typeface="Source Serif Pro Bold"/>
                  <a:sym typeface="Source Serif Pro Bold"/>
                </a:rPr>
                <a:t>100%</a:t>
              </a:r>
            </a:p>
          </p:txBody>
        </p:sp>
      </p:grpSp>
      <p:grpSp>
        <p:nvGrpSpPr>
          <p:cNvPr name="Group 31" id="31"/>
          <p:cNvGrpSpPr/>
          <p:nvPr/>
        </p:nvGrpSpPr>
        <p:grpSpPr>
          <a:xfrm rot="0">
            <a:off x="11240989" y="5787330"/>
            <a:ext cx="2664024" cy="332929"/>
            <a:chOff x="0" y="0"/>
            <a:chExt cx="3552032" cy="443905"/>
          </a:xfrm>
        </p:grpSpPr>
        <p:sp>
          <p:nvSpPr>
            <p:cNvPr name="Freeform 32" id="32"/>
            <p:cNvSpPr/>
            <p:nvPr/>
          </p:nvSpPr>
          <p:spPr>
            <a:xfrm flipH="false" flipV="false" rot="0">
              <a:off x="0" y="0"/>
              <a:ext cx="3552032" cy="443905"/>
            </a:xfrm>
            <a:custGeom>
              <a:avLst/>
              <a:gdLst/>
              <a:ahLst/>
              <a:cxnLst/>
              <a:rect r="r" b="b" t="t" l="l"/>
              <a:pathLst>
                <a:path h="443905" w="3552032">
                  <a:moveTo>
                    <a:pt x="0" y="0"/>
                  </a:moveTo>
                  <a:lnTo>
                    <a:pt x="3552032" y="0"/>
                  </a:lnTo>
                  <a:lnTo>
                    <a:pt x="3552032" y="443905"/>
                  </a:lnTo>
                  <a:lnTo>
                    <a:pt x="0" y="443905"/>
                  </a:lnTo>
                  <a:close/>
                </a:path>
              </a:pathLst>
            </a:custGeom>
            <a:solidFill>
              <a:srgbClr val="000000">
                <a:alpha val="0"/>
              </a:srgbClr>
            </a:solidFill>
          </p:spPr>
        </p:sp>
        <p:sp>
          <p:nvSpPr>
            <p:cNvPr name="TextBox 33" id="33"/>
            <p:cNvSpPr txBox="true"/>
            <p:nvPr/>
          </p:nvSpPr>
          <p:spPr>
            <a:xfrm>
              <a:off x="0" y="-19050"/>
              <a:ext cx="3552032" cy="462955"/>
            </a:xfrm>
            <a:prstGeom prst="rect">
              <a:avLst/>
            </a:prstGeom>
          </p:spPr>
          <p:txBody>
            <a:bodyPr anchor="t" rtlCol="false" tIns="0" lIns="0" bIns="0" rIns="0"/>
            <a:lstStyle/>
            <a:p>
              <a:pPr algn="ctr">
                <a:lnSpc>
                  <a:spcPts val="2562"/>
                </a:lnSpc>
              </a:pPr>
              <a:r>
                <a:rPr lang="en-US" b="true" sz="2062" spc="-42">
                  <a:solidFill>
                    <a:srgbClr val="272525"/>
                  </a:solidFill>
                  <a:latin typeface="Source Serif Pro Bold"/>
                  <a:ea typeface="Source Serif Pro Bold"/>
                  <a:cs typeface="Source Serif Pro Bold"/>
                  <a:sym typeface="Source Serif Pro Bold"/>
                </a:rPr>
                <a:t>Oracle Compatibility</a:t>
              </a:r>
            </a:p>
          </p:txBody>
        </p:sp>
      </p:grpSp>
      <p:grpSp>
        <p:nvGrpSpPr>
          <p:cNvPr name="Group 34" id="34"/>
          <p:cNvGrpSpPr/>
          <p:nvPr/>
        </p:nvGrpSpPr>
        <p:grpSpPr>
          <a:xfrm rot="0">
            <a:off x="10196661" y="6255990"/>
            <a:ext cx="4752677" cy="362396"/>
            <a:chOff x="0" y="0"/>
            <a:chExt cx="6336903" cy="483195"/>
          </a:xfrm>
        </p:grpSpPr>
        <p:sp>
          <p:nvSpPr>
            <p:cNvPr name="Freeform 35" id="35"/>
            <p:cNvSpPr/>
            <p:nvPr/>
          </p:nvSpPr>
          <p:spPr>
            <a:xfrm flipH="false" flipV="false" rot="0">
              <a:off x="0" y="0"/>
              <a:ext cx="6336904" cy="483195"/>
            </a:xfrm>
            <a:custGeom>
              <a:avLst/>
              <a:gdLst/>
              <a:ahLst/>
              <a:cxnLst/>
              <a:rect r="r" b="b" t="t" l="l"/>
              <a:pathLst>
                <a:path h="483195" w="6336904">
                  <a:moveTo>
                    <a:pt x="0" y="0"/>
                  </a:moveTo>
                  <a:lnTo>
                    <a:pt x="6336904" y="0"/>
                  </a:lnTo>
                  <a:lnTo>
                    <a:pt x="6336904" y="483195"/>
                  </a:lnTo>
                  <a:lnTo>
                    <a:pt x="0" y="483195"/>
                  </a:lnTo>
                  <a:close/>
                </a:path>
              </a:pathLst>
            </a:custGeom>
            <a:solidFill>
              <a:srgbClr val="000000">
                <a:alpha val="0"/>
              </a:srgbClr>
            </a:solidFill>
          </p:spPr>
        </p:sp>
        <p:sp>
          <p:nvSpPr>
            <p:cNvPr name="TextBox 36" id="36"/>
            <p:cNvSpPr txBox="true"/>
            <p:nvPr/>
          </p:nvSpPr>
          <p:spPr>
            <a:xfrm>
              <a:off x="0" y="-66675"/>
              <a:ext cx="6336903" cy="549870"/>
            </a:xfrm>
            <a:prstGeom prst="rect">
              <a:avLst/>
            </a:prstGeom>
          </p:spPr>
          <p:txBody>
            <a:bodyPr anchor="t" rtlCol="false" tIns="0" lIns="0" bIns="0" rIns="0"/>
            <a:lstStyle/>
            <a:p>
              <a:pPr algn="ctr">
                <a:lnSpc>
                  <a:spcPts val="2812"/>
                </a:lnSpc>
              </a:pPr>
              <a:r>
                <a:rPr lang="en-US" sz="1750" spc="-36">
                  <a:solidFill>
                    <a:srgbClr val="272525"/>
                  </a:solidFill>
                  <a:latin typeface="Source Sans Pro"/>
                  <a:ea typeface="Source Sans Pro"/>
                  <a:cs typeface="Source Sans Pro"/>
                  <a:sym typeface="Source Sans Pro"/>
                </a:rPr>
                <a:t>Fully supported by Oracle Live SQL platform</a:t>
              </a:r>
            </a:p>
          </p:txBody>
        </p:sp>
      </p:grpSp>
      <p:grpSp>
        <p:nvGrpSpPr>
          <p:cNvPr name="Group 37" id="37"/>
          <p:cNvGrpSpPr/>
          <p:nvPr/>
        </p:nvGrpSpPr>
        <p:grpSpPr>
          <a:xfrm rot="0">
            <a:off x="7650510" y="6873031"/>
            <a:ext cx="9844980" cy="1449586"/>
            <a:chOff x="0" y="0"/>
            <a:chExt cx="13126640" cy="1932782"/>
          </a:xfrm>
        </p:grpSpPr>
        <p:sp>
          <p:nvSpPr>
            <p:cNvPr name="Freeform 38" id="38"/>
            <p:cNvSpPr/>
            <p:nvPr/>
          </p:nvSpPr>
          <p:spPr>
            <a:xfrm flipH="false" flipV="false" rot="0">
              <a:off x="0" y="0"/>
              <a:ext cx="13126641" cy="1932782"/>
            </a:xfrm>
            <a:custGeom>
              <a:avLst/>
              <a:gdLst/>
              <a:ahLst/>
              <a:cxnLst/>
              <a:rect r="r" b="b" t="t" l="l"/>
              <a:pathLst>
                <a:path h="1932782" w="13126641">
                  <a:moveTo>
                    <a:pt x="0" y="0"/>
                  </a:moveTo>
                  <a:lnTo>
                    <a:pt x="13126641" y="0"/>
                  </a:lnTo>
                  <a:lnTo>
                    <a:pt x="13126641" y="1932782"/>
                  </a:lnTo>
                  <a:lnTo>
                    <a:pt x="0" y="1932782"/>
                  </a:lnTo>
                  <a:close/>
                </a:path>
              </a:pathLst>
            </a:custGeom>
            <a:solidFill>
              <a:srgbClr val="000000">
                <a:alpha val="0"/>
              </a:srgbClr>
            </a:solidFill>
          </p:spPr>
        </p:sp>
        <p:sp>
          <p:nvSpPr>
            <p:cNvPr name="TextBox 39" id="39"/>
            <p:cNvSpPr txBox="true"/>
            <p:nvPr/>
          </p:nvSpPr>
          <p:spPr>
            <a:xfrm>
              <a:off x="0" y="-66675"/>
              <a:ext cx="13126640" cy="1999457"/>
            </a:xfrm>
            <a:prstGeom prst="rect">
              <a:avLst/>
            </a:prstGeom>
          </p:spPr>
          <p:txBody>
            <a:bodyPr anchor="t" rtlCol="false" tIns="0" lIns="0" bIns="0" rIns="0"/>
            <a:lstStyle/>
            <a:p>
              <a:pPr algn="l">
                <a:lnSpc>
                  <a:spcPts val="2812"/>
                </a:lnSpc>
              </a:pPr>
              <a:r>
                <a:rPr lang="en-US" sz="1750" spc="-36">
                  <a:solidFill>
                    <a:srgbClr val="272525"/>
                  </a:solidFill>
                  <a:latin typeface="Source Sans Pro"/>
                  <a:ea typeface="Source Sans Pro"/>
                  <a:cs typeface="Source Sans Pro"/>
                  <a:sym typeface="Source Sans Pro"/>
                </a:rPr>
                <a:t>The Clothing Store Database provides numerous benefits including efficient data management, improved inventory tracking, enhanced customer insights, seamless order processing, supplier coordination, scalability, and data security. Future enhancements include e-commerce integration, advanced analytics, AI-driven insights, mobile accessibility, loyalty programs, and multi-store support.</a:t>
              </a:r>
            </a:p>
          </p:txBody>
        </p:sp>
      </p:grpSp>
      <p:grpSp>
        <p:nvGrpSpPr>
          <p:cNvPr name="Group 40" id="40"/>
          <p:cNvGrpSpPr/>
          <p:nvPr/>
        </p:nvGrpSpPr>
        <p:grpSpPr>
          <a:xfrm rot="0">
            <a:off x="7650510" y="8577262"/>
            <a:ext cx="9844980" cy="1087190"/>
            <a:chOff x="0" y="0"/>
            <a:chExt cx="13126640" cy="1449587"/>
          </a:xfrm>
        </p:grpSpPr>
        <p:sp>
          <p:nvSpPr>
            <p:cNvPr name="Freeform 41" id="41"/>
            <p:cNvSpPr/>
            <p:nvPr/>
          </p:nvSpPr>
          <p:spPr>
            <a:xfrm flipH="false" flipV="false" rot="0">
              <a:off x="0" y="0"/>
              <a:ext cx="13126641" cy="1449587"/>
            </a:xfrm>
            <a:custGeom>
              <a:avLst/>
              <a:gdLst/>
              <a:ahLst/>
              <a:cxnLst/>
              <a:rect r="r" b="b" t="t" l="l"/>
              <a:pathLst>
                <a:path h="1449587" w="13126641">
                  <a:moveTo>
                    <a:pt x="0" y="0"/>
                  </a:moveTo>
                  <a:lnTo>
                    <a:pt x="13126641" y="0"/>
                  </a:lnTo>
                  <a:lnTo>
                    <a:pt x="13126641" y="1449587"/>
                  </a:lnTo>
                  <a:lnTo>
                    <a:pt x="0" y="1449587"/>
                  </a:lnTo>
                  <a:close/>
                </a:path>
              </a:pathLst>
            </a:custGeom>
            <a:solidFill>
              <a:srgbClr val="000000">
                <a:alpha val="0"/>
              </a:srgbClr>
            </a:solidFill>
          </p:spPr>
        </p:sp>
        <p:sp>
          <p:nvSpPr>
            <p:cNvPr name="TextBox 42" id="42"/>
            <p:cNvSpPr txBox="true"/>
            <p:nvPr/>
          </p:nvSpPr>
          <p:spPr>
            <a:xfrm>
              <a:off x="0" y="-66675"/>
              <a:ext cx="13126640" cy="1516262"/>
            </a:xfrm>
            <a:prstGeom prst="rect">
              <a:avLst/>
            </a:prstGeom>
          </p:spPr>
          <p:txBody>
            <a:bodyPr anchor="t" rtlCol="false" tIns="0" lIns="0" bIns="0" rIns="0"/>
            <a:lstStyle/>
            <a:p>
              <a:pPr algn="l">
                <a:lnSpc>
                  <a:spcPts val="2812"/>
                </a:lnSpc>
              </a:pPr>
              <a:r>
                <a:rPr lang="en-US" sz="1750" spc="-36">
                  <a:solidFill>
                    <a:srgbClr val="272525"/>
                  </a:solidFill>
                  <a:latin typeface="Source Sans Pro"/>
                  <a:ea typeface="Source Sans Pro"/>
                  <a:cs typeface="Source Sans Pro"/>
                  <a:sym typeface="Source Sans Pro"/>
                </a:rPr>
                <a:t>This database was designed and implemented using Oracle Live SQL, a cloud-based SQL development environment that allows users to write, test, and execute SQL queries without requiring local database installation.</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DAGjcNhOkNE</dc:identifier>
  <dcterms:modified xsi:type="dcterms:W3CDTF">2011-08-01T06:04:30Z</dcterms:modified>
  <cp:revision>1</cp:revision>
  <dc:title>Clothing-Store-Database-Guidebook (1).pptx</dc:title>
</cp:coreProperties>
</file>